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72" r:id="rId2"/>
  </p:sldMasterIdLst>
  <p:notesMasterIdLst>
    <p:notesMasterId r:id="rId55"/>
  </p:notesMasterIdLst>
  <p:sldIdLst>
    <p:sldId id="538" r:id="rId3"/>
    <p:sldId id="539" r:id="rId4"/>
    <p:sldId id="540" r:id="rId5"/>
    <p:sldId id="541" r:id="rId6"/>
    <p:sldId id="567" r:id="rId7"/>
    <p:sldId id="571" r:id="rId8"/>
    <p:sldId id="578" r:id="rId9"/>
    <p:sldId id="579" r:id="rId10"/>
    <p:sldId id="582" r:id="rId11"/>
    <p:sldId id="583" r:id="rId12"/>
    <p:sldId id="584" r:id="rId13"/>
    <p:sldId id="585" r:id="rId14"/>
    <p:sldId id="586" r:id="rId15"/>
    <p:sldId id="588" r:id="rId16"/>
    <p:sldId id="630" r:id="rId17"/>
    <p:sldId id="589" r:id="rId18"/>
    <p:sldId id="590" r:id="rId19"/>
    <p:sldId id="591" r:id="rId20"/>
    <p:sldId id="592" r:id="rId21"/>
    <p:sldId id="593" r:id="rId22"/>
    <p:sldId id="613" r:id="rId23"/>
    <p:sldId id="594" r:id="rId24"/>
    <p:sldId id="595" r:id="rId25"/>
    <p:sldId id="596" r:id="rId26"/>
    <p:sldId id="597" r:id="rId27"/>
    <p:sldId id="611" r:id="rId28"/>
    <p:sldId id="614" r:id="rId29"/>
    <p:sldId id="615" r:id="rId30"/>
    <p:sldId id="616" r:id="rId31"/>
    <p:sldId id="612" r:id="rId32"/>
    <p:sldId id="628" r:id="rId33"/>
    <p:sldId id="598" r:id="rId34"/>
    <p:sldId id="619" r:id="rId35"/>
    <p:sldId id="620" r:id="rId36"/>
    <p:sldId id="600" r:id="rId37"/>
    <p:sldId id="601" r:id="rId38"/>
    <p:sldId id="602" r:id="rId39"/>
    <p:sldId id="603" r:id="rId40"/>
    <p:sldId id="604" r:id="rId41"/>
    <p:sldId id="605" r:id="rId42"/>
    <p:sldId id="606" r:id="rId43"/>
    <p:sldId id="607" r:id="rId44"/>
    <p:sldId id="608" r:id="rId45"/>
    <p:sldId id="609" r:id="rId46"/>
    <p:sldId id="627" r:id="rId47"/>
    <p:sldId id="610" r:id="rId48"/>
    <p:sldId id="626" r:id="rId49"/>
    <p:sldId id="623" r:id="rId50"/>
    <p:sldId id="622" r:id="rId51"/>
    <p:sldId id="624" r:id="rId52"/>
    <p:sldId id="625" r:id="rId53"/>
    <p:sldId id="629" r:id="rId54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F7E561"/>
    <a:srgbClr val="FF00FF"/>
    <a:srgbClr val="0000FF"/>
    <a:srgbClr val="FF0000"/>
    <a:srgbClr val="D7E872"/>
    <a:srgbClr val="D60093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9" autoAdjust="0"/>
    <p:restoredTop sz="83389" autoAdjust="0"/>
  </p:normalViewPr>
  <p:slideViewPr>
    <p:cSldViewPr>
      <p:cViewPr varScale="1">
        <p:scale>
          <a:sx n="55" d="100"/>
          <a:sy n="55" d="100"/>
        </p:scale>
        <p:origin x="1602" y="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image" Target="../media/image10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4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image" Target="../media/image9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image" Target="../media/image10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60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9558165C-9B11-4AA3-A889-152AF13555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249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FE718A-B13E-4858-BA09-16BE4C23CC0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139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4F9F03-7F69-4911-BAEA-F6D8F67035C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57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11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23D99D-9279-43E1-AAAF-FE193CBFAB7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23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935390-C588-4DB4-AE6D-1DFF726F3E17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74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6EC2-6711-427A-AE34-35315C91F897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424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0FF7FF-0277-4253-8A5E-E3ABAF69B8A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08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669971-97E3-427C-96A0-BC854088E88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95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34F40A-8C2F-404F-8DFB-9A4D4EA60D9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710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7898D9-FBF5-4208-937C-CB612769A58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79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E86032-689E-4614-9BFC-AC39C3130AA0}" type="slidenum">
              <a:rPr lang="en-US" smtClean="0">
                <a:solidFill>
                  <a:srgbClr val="000000"/>
                </a:solidFill>
              </a:rPr>
              <a:pPr/>
              <a:t>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84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839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E86032-689E-4614-9BFC-AC39C3130AA0}" type="slidenum">
              <a:rPr lang="en-US" smtClean="0">
                <a:solidFill>
                  <a:srgbClr val="000000"/>
                </a:solidFill>
              </a:rPr>
              <a:pPr/>
              <a:t>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59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206379-FE5E-4643-9814-4A859E308A11}" type="slidenum">
              <a:rPr lang="en-US" smtClean="0">
                <a:solidFill>
                  <a:srgbClr val="000000"/>
                </a:solidFill>
              </a:rPr>
              <a:pPr/>
              <a:t>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86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D43A95-FEC9-4DA1-B128-8EF16BBEFEED}" type="slidenum">
              <a:rPr lang="en-US" smtClean="0">
                <a:solidFill>
                  <a:srgbClr val="000000"/>
                </a:solidFill>
              </a:rPr>
              <a:pPr/>
              <a:t>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71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DD8DB8-F816-499B-A006-9641909FF5BB}" type="slidenum">
              <a:rPr lang="en-US" smtClean="0">
                <a:solidFill>
                  <a:srgbClr val="000000"/>
                </a:solidFill>
              </a:rPr>
              <a:pPr/>
              <a:t>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88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pPr marL="0" indent="0">
              <a:buFontTx/>
              <a:buNone/>
            </a:pPr>
            <a:r>
              <a:rPr lang="en-US" baseline="0" dirty="0"/>
              <a:t>Cons: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66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EE19B0-EAF0-49F1-BCD0-769F37B56A2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324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“Parametric” classifier: model defined by a small number of parameters</a:t>
            </a:r>
            <a:r>
              <a:rPr lang="en-US" baseline="0" dirty="0"/>
              <a:t> (w, b)</a:t>
            </a:r>
          </a:p>
          <a:p>
            <a:r>
              <a:rPr lang="en-US" baseline="0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Very fast at test time</a:t>
            </a:r>
          </a:p>
          <a:p>
            <a:pPr marL="0" indent="0">
              <a:buFontTx/>
              <a:buNone/>
            </a:pPr>
            <a:r>
              <a:rPr lang="en-US" baseline="0" dirty="0"/>
              <a:t>Cons: 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training time: need</a:t>
            </a:r>
            <a:r>
              <a:rPr lang="en-US" baseline="0" dirty="0"/>
              <a:t> to estimate the parameters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Only works for two classes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Data may not be </a:t>
            </a:r>
            <a:r>
              <a:rPr lang="en-US" baseline="0"/>
              <a:t>linearly separable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4513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7209CF-311C-42D5-A10E-DC4B7A434FF7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97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B419C4-F225-4528-AAAD-35F11FA46F7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90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A8D757-3770-47F1-A2AF-CB55DD627A3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4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5736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938D31-18D5-46E4-9557-40F006113AC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2793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938D31-18D5-46E4-9557-40F006113AC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2793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FCD266-E4F9-46A1-95C7-872321EFD206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58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1E7A34-F962-40C8-82DC-A9AC55FE084A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61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FCD266-E4F9-46A1-95C7-872321EFD206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453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8C2570-543E-4E99-AD93-7AE0D4E359A5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566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8C2570-543E-4E99-AD93-7AE0D4E359A5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334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DD0833-4A1C-4A6D-8E49-476CF381842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93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70510-2B3D-4C2E-B966-D8384A2F4829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393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Note: these figures don’t work in 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121AF4-F587-4169-8AB2-4CBF4939A91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7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70510-2B3D-4C2E-B966-D8384A2F482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3033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9B6792-E33B-4E60-B0AC-9BE3A6869290}" type="slidenum">
              <a:rPr lang="en-US"/>
              <a:pPr/>
              <a:t>51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83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4DF54D-9D7A-4D2B-9F85-FB7EE125523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09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935390-C588-4DB4-AE6D-1DFF726F3E1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19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6A9417-A6DD-4E64-A7EF-CC7A4175027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89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7D0F2B-DD80-4325-8E2C-A6A9F2BBF26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70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D66C4A-DA1F-4C39-8F9B-A1E0793E1E6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34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B98E7-95E9-4DC5-AA12-47A3BCDE7A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931CC-CE3B-4775-AE74-94784714AA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E78B-61F1-4CC5-8105-5F9CB4DE94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EAB4C72-6734-4858-BAEE-5CE2F20734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4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12BF4-21F9-4316-904B-02DE93181CA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460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769ABC-516C-478A-B078-673923DD793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819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C19338-4965-4D62-BB8A-635A3906857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983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98C15E-6A96-4671-9855-D6DC4272872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547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77E2B7-B035-40D0-BCCF-5560F19C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794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3FB601-A6B8-4D94-A75B-4671085455E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217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D9C0D8-CDBA-443D-89B3-411EFCDD275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50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B4661-3022-47E3-9732-5E7F64338D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5732D5-07FC-46D5-88AF-97306D82F66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186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8E1E17-1D46-422D-9DD7-CAADA060AF3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9171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0D4337-647D-496B-ACEE-9495B05023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316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0A8456-5C31-469E-BE5D-A4533F56738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0183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963FD-C088-4C74-844B-6FB7F14A501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7972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B0843F-7505-431D-8E63-043B60A637F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6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CF29F1-2C13-4D38-B318-4108E14170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AFFAE-9F2D-4666-8459-369C2D147A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D50FC-51B8-4E27-A0DC-3216DD12B1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8CFCBF-BF11-4778-B040-46B9F1961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782973-8154-4954-AAE8-41DAFDB7BE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997AD-11D1-4F57-AB6F-125755FF66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86DFB-E1CA-4BE7-96AE-B434DDEF83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85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85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85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fld id="{8D6AAD3B-7D9C-4E52-9BE2-E4C1F70FF6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1850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6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608A87FA-5C3D-44C9-B745-3831DAB965E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84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0.png"/><Relationship Id="rId18" Type="http://schemas.openxmlformats.org/officeDocument/2006/relationships/image" Target="../media/image1000.png"/><Relationship Id="rId26" Type="http://schemas.openxmlformats.org/officeDocument/2006/relationships/image" Target="../media/image38.wmf"/><Relationship Id="rId3" Type="http://schemas.openxmlformats.org/officeDocument/2006/relationships/slideLayout" Target="../slideLayouts/slideLayout2.xml"/><Relationship Id="rId21" Type="http://schemas.openxmlformats.org/officeDocument/2006/relationships/oleObject" Target="../embeddings/oleObject50.bin"/><Relationship Id="rId7" Type="http://schemas.openxmlformats.org/officeDocument/2006/relationships/image" Target="../media/image35.wmf"/><Relationship Id="rId12" Type="http://schemas.openxmlformats.org/officeDocument/2006/relationships/image" Target="../media/image41.png"/><Relationship Id="rId17" Type="http://schemas.openxmlformats.org/officeDocument/2006/relationships/image" Target="../media/image44.png"/><Relationship Id="rId25" Type="http://schemas.openxmlformats.org/officeDocument/2006/relationships/oleObject" Target="../embeddings/oleObject6.bin"/><Relationship Id="rId2" Type="http://schemas.openxmlformats.org/officeDocument/2006/relationships/tags" Target="../tags/tag1.xml"/><Relationship Id="rId16" Type="http://schemas.openxmlformats.org/officeDocument/2006/relationships/image" Target="../media/image43.png"/><Relationship Id="rId20" Type="http://schemas.openxmlformats.org/officeDocument/2006/relationships/image" Target="../media/image37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png"/><Relationship Id="rId24" Type="http://schemas.openxmlformats.org/officeDocument/2006/relationships/oleObject" Target="../embeddings/oleObject5.bin"/><Relationship Id="rId5" Type="http://schemas.openxmlformats.org/officeDocument/2006/relationships/image" Target="../media/image39.png"/><Relationship Id="rId15" Type="http://schemas.openxmlformats.org/officeDocument/2006/relationships/image" Target="../media/image42.jpeg"/><Relationship Id="rId23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oleObject" Target="../embeddings/oleObject4.bin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6.wmf"/><Relationship Id="rId14" Type="http://schemas.openxmlformats.org/officeDocument/2006/relationships/image" Target="../media/image8.jpeg"/><Relationship Id="rId22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5" Type="http://schemas.openxmlformats.org/officeDocument/2006/relationships/image" Target="../media/image52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13" Type="http://schemas.openxmlformats.org/officeDocument/2006/relationships/image" Target="../media/image83.jpeg"/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12" Type="http://schemas.openxmlformats.org/officeDocument/2006/relationships/image" Target="../media/image82.jpeg"/><Relationship Id="rId17" Type="http://schemas.openxmlformats.org/officeDocument/2006/relationships/image" Target="../media/image87.jpe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11" Type="http://schemas.openxmlformats.org/officeDocument/2006/relationships/image" Target="../media/image81.jpeg"/><Relationship Id="rId5" Type="http://schemas.openxmlformats.org/officeDocument/2006/relationships/image" Target="../media/image75.jpeg"/><Relationship Id="rId15" Type="http://schemas.openxmlformats.org/officeDocument/2006/relationships/image" Target="../media/image85.jpeg"/><Relationship Id="rId10" Type="http://schemas.openxmlformats.org/officeDocument/2006/relationships/image" Target="../media/image80.jpeg"/><Relationship Id="rId4" Type="http://schemas.openxmlformats.org/officeDocument/2006/relationships/image" Target="../media/image74.jpeg"/><Relationship Id="rId9" Type="http://schemas.openxmlformats.org/officeDocument/2006/relationships/image" Target="../media/image79.jpeg"/><Relationship Id="rId14" Type="http://schemas.openxmlformats.org/officeDocument/2006/relationships/image" Target="../media/image8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lassification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lassification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notesSlide" Target="../notesSlides/notesSlide28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://www.umiacs.umd.edu/~joseph/support-vector-machines4.pdf" TargetMode="External"/><Relationship Id="rId5" Type="http://schemas.openxmlformats.org/officeDocument/2006/relationships/image" Target="../media/image91.wmf"/><Relationship Id="rId10" Type="http://schemas.openxmlformats.org/officeDocument/2006/relationships/image" Target="../media/image93.wmf"/><Relationship Id="rId4" Type="http://schemas.openxmlformats.org/officeDocument/2006/relationships/oleObject" Target="../embeddings/oleObject7.bin"/><Relationship Id="rId9" Type="http://schemas.openxmlformats.org/officeDocument/2006/relationships/oleObject" Target="../embeddings/oleObject9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notesSlide" Target="../notesSlides/notesSlide29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10.bin"/><Relationship Id="rId4" Type="http://schemas.openxmlformats.org/officeDocument/2006/relationships/hyperlink" Target="http://www.umiacs.umd.edu/~joseph/support-vector-machines4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9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95.wmf"/><Relationship Id="rId4" Type="http://schemas.openxmlformats.org/officeDocument/2006/relationships/oleObject" Target="../embeddings/oleObject1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9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98.jpeg"/><Relationship Id="rId4" Type="http://schemas.openxmlformats.org/officeDocument/2006/relationships/hyperlink" Target="http://cs.stanford.edu/people/karpathy/svmjs/demo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ckoverflow.com/questions/9480605/what-is-the-relation-between-the-number-of-support-vectors-and-training-data-and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15.bin"/><Relationship Id="rId4" Type="http://schemas.openxmlformats.org/officeDocument/2006/relationships/hyperlink" Target="http://www.umiacs.umd.edu/~joseph/support-vector-machines4.pdf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notesSlide" Target="../notesSlides/notesSlide36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hyperlink" Target="http://www.umiacs.umd.edu/~joseph/support-vector-machines4.pdf" TargetMode="External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16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2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6.png"/><Relationship Id="rId4" Type="http://schemas.openxmlformats.org/officeDocument/2006/relationships/image" Target="../media/image105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9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08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lehouse.org/mlclass/07_Regularization.html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600200"/>
            <a:ext cx="545979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6">
            <a:extLst>
              <a:ext uri="{FF2B5EF4-FFF2-40B4-BE49-F238E27FC236}">
                <a16:creationId xmlns:a16="http://schemas.microsoft.com/office/drawing/2014/main" id="{DDD18AC2-8CA1-4145-916A-4AB18EBE5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475" y="6411913"/>
            <a:ext cx="59595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/>
              <a:t>Slides adapted from </a:t>
            </a:r>
            <a:r>
              <a:rPr lang="en-US" sz="1400" dirty="0" err="1"/>
              <a:t>Fei-Fei</a:t>
            </a:r>
            <a:r>
              <a:rPr lang="en-US" sz="1400" dirty="0"/>
              <a:t> Li, Rob Fergus, Antonio </a:t>
            </a:r>
            <a:r>
              <a:rPr lang="en-US" sz="1400" dirty="0" err="1"/>
              <a:t>Torralba</a:t>
            </a:r>
            <a:r>
              <a:rPr lang="en-US" sz="1400" dirty="0"/>
              <a:t>, and others</a:t>
            </a:r>
          </a:p>
        </p:txBody>
      </p:sp>
    </p:spTree>
    <p:extLst>
      <p:ext uri="{BB962C8B-B14F-4D97-AF65-F5344CB8AC3E}">
        <p14:creationId xmlns:p14="http://schemas.microsoft.com/office/powerpoint/2010/main" val="1601359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2"/>
          <p:cNvGrpSpPr>
            <a:grpSpLocks/>
          </p:cNvGrpSpPr>
          <p:nvPr/>
        </p:nvGrpSpPr>
        <p:grpSpPr bwMode="auto"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25687" name="AutoShape 3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88" name="Line 4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89" name="Line 5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90" name="Line 6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91" name="Line 7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92" name="Line 8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5603" name="Line 9"/>
          <p:cNvSpPr>
            <a:spLocks noChangeShapeType="1"/>
          </p:cNvSpPr>
          <p:nvPr/>
        </p:nvSpPr>
        <p:spPr bwMode="auto">
          <a:xfrm flipV="1">
            <a:off x="762000" y="3200400"/>
            <a:ext cx="0" cy="30416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4" name="Line 10"/>
          <p:cNvSpPr>
            <a:spLocks noChangeShapeType="1"/>
          </p:cNvSpPr>
          <p:nvPr/>
        </p:nvSpPr>
        <p:spPr bwMode="auto">
          <a:xfrm>
            <a:off x="762000" y="62420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5" name="Line 11"/>
          <p:cNvSpPr>
            <a:spLocks noChangeShapeType="1"/>
          </p:cNvSpPr>
          <p:nvPr/>
        </p:nvSpPr>
        <p:spPr bwMode="auto">
          <a:xfrm flipV="1">
            <a:off x="762000" y="45640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Oval 12"/>
          <p:cNvSpPr>
            <a:spLocks noChangeAspect="1" noChangeArrowheads="1"/>
          </p:cNvSpPr>
          <p:nvPr/>
        </p:nvSpPr>
        <p:spPr bwMode="auto">
          <a:xfrm>
            <a:off x="1712913" y="47974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7" name="Oval 13"/>
          <p:cNvSpPr>
            <a:spLocks noChangeAspect="1" noChangeArrowheads="1"/>
          </p:cNvSpPr>
          <p:nvPr/>
        </p:nvSpPr>
        <p:spPr bwMode="auto">
          <a:xfrm>
            <a:off x="1865313" y="49498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8" name="Oval 14"/>
          <p:cNvSpPr>
            <a:spLocks noChangeAspect="1" noChangeArrowheads="1"/>
          </p:cNvSpPr>
          <p:nvPr/>
        </p:nvSpPr>
        <p:spPr bwMode="auto">
          <a:xfrm>
            <a:off x="13716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9" name="Oval 15"/>
          <p:cNvSpPr>
            <a:spLocks noChangeAspect="1" noChangeArrowheads="1"/>
          </p:cNvSpPr>
          <p:nvPr/>
        </p:nvSpPr>
        <p:spPr bwMode="auto">
          <a:xfrm>
            <a:off x="1676400" y="5181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0" name="Oval 16"/>
          <p:cNvSpPr>
            <a:spLocks noChangeAspect="1" noChangeArrowheads="1"/>
          </p:cNvSpPr>
          <p:nvPr/>
        </p:nvSpPr>
        <p:spPr bwMode="auto">
          <a:xfrm>
            <a:off x="1447800" y="5105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1" name="Oval 17"/>
          <p:cNvSpPr>
            <a:spLocks noChangeAspect="1" noChangeArrowheads="1"/>
          </p:cNvSpPr>
          <p:nvPr/>
        </p:nvSpPr>
        <p:spPr bwMode="auto">
          <a:xfrm>
            <a:off x="2743200" y="3733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2" name="Oval 18"/>
          <p:cNvSpPr>
            <a:spLocks noChangeAspect="1" noChangeArrowheads="1"/>
          </p:cNvSpPr>
          <p:nvPr/>
        </p:nvSpPr>
        <p:spPr bwMode="auto">
          <a:xfrm>
            <a:off x="2667000" y="4343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3" name="Oval 19"/>
          <p:cNvSpPr>
            <a:spLocks noChangeAspect="1" noChangeArrowheads="1"/>
          </p:cNvSpPr>
          <p:nvPr/>
        </p:nvSpPr>
        <p:spPr bwMode="auto">
          <a:xfrm>
            <a:off x="24384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4" name="Oval 20"/>
          <p:cNvSpPr>
            <a:spLocks noChangeAspect="1" noChangeArrowheads="1"/>
          </p:cNvSpPr>
          <p:nvPr/>
        </p:nvSpPr>
        <p:spPr bwMode="auto">
          <a:xfrm>
            <a:off x="27432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5" name="Oval 21"/>
          <p:cNvSpPr>
            <a:spLocks noChangeAspect="1" noChangeArrowheads="1"/>
          </p:cNvSpPr>
          <p:nvPr/>
        </p:nvSpPr>
        <p:spPr bwMode="auto">
          <a:xfrm>
            <a:off x="22098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6" name="Oval 22"/>
          <p:cNvSpPr>
            <a:spLocks noChangeAspect="1" noChangeArrowheads="1"/>
          </p:cNvSpPr>
          <p:nvPr/>
        </p:nvSpPr>
        <p:spPr bwMode="auto">
          <a:xfrm>
            <a:off x="1524000" y="4495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7" name="Oval 23"/>
          <p:cNvSpPr>
            <a:spLocks noChangeAspect="1" noChangeArrowheads="1"/>
          </p:cNvSpPr>
          <p:nvPr/>
        </p:nvSpPr>
        <p:spPr bwMode="auto">
          <a:xfrm>
            <a:off x="3581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8" name="Oval 24"/>
          <p:cNvSpPr>
            <a:spLocks noChangeAspect="1" noChangeArrowheads="1"/>
          </p:cNvSpPr>
          <p:nvPr/>
        </p:nvSpPr>
        <p:spPr bwMode="auto">
          <a:xfrm>
            <a:off x="3429000" y="5486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9" name="Oval 25"/>
          <p:cNvSpPr>
            <a:spLocks noChangeAspect="1" noChangeArrowheads="1"/>
          </p:cNvSpPr>
          <p:nvPr/>
        </p:nvSpPr>
        <p:spPr bwMode="auto">
          <a:xfrm>
            <a:off x="3200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620" name="Group 26"/>
          <p:cNvGrpSpPr>
            <a:grpSpLocks/>
          </p:cNvGrpSpPr>
          <p:nvPr/>
        </p:nvGrpSpPr>
        <p:grpSpPr bwMode="auto">
          <a:xfrm>
            <a:off x="1654175" y="1362075"/>
            <a:ext cx="555625" cy="1000125"/>
            <a:chOff x="2532" y="1542"/>
            <a:chExt cx="184" cy="332"/>
          </a:xfrm>
        </p:grpSpPr>
        <p:sp>
          <p:nvSpPr>
            <p:cNvPr id="25681" name="AutoShape 27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82" name="Line 28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83" name="Line 29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84" name="Line 30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85" name="Line 31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86" name="Line 32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5621" name="Group 33"/>
          <p:cNvGrpSpPr>
            <a:grpSpLocks/>
          </p:cNvGrpSpPr>
          <p:nvPr/>
        </p:nvGrpSpPr>
        <p:grpSpPr bwMode="auto">
          <a:xfrm>
            <a:off x="2339975" y="1371600"/>
            <a:ext cx="555625" cy="1000125"/>
            <a:chOff x="2532" y="1542"/>
            <a:chExt cx="184" cy="332"/>
          </a:xfrm>
        </p:grpSpPr>
        <p:sp>
          <p:nvSpPr>
            <p:cNvPr id="25675" name="AutoShape 34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6" name="Line 35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7" name="Line 36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8" name="Line 37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9" name="Line 38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80" name="Line 39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5622" name="Group 40"/>
          <p:cNvGrpSpPr>
            <a:grpSpLocks/>
          </p:cNvGrpSpPr>
          <p:nvPr/>
        </p:nvGrpSpPr>
        <p:grpSpPr bwMode="auto">
          <a:xfrm>
            <a:off x="3025775" y="1371600"/>
            <a:ext cx="555625" cy="1000125"/>
            <a:chOff x="2532" y="1542"/>
            <a:chExt cx="184" cy="332"/>
          </a:xfrm>
        </p:grpSpPr>
        <p:sp>
          <p:nvSpPr>
            <p:cNvPr id="25669" name="AutoShape 41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0" name="Line 42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1" name="Line 43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2" name="Line 44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3" name="Line 45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4" name="Line 46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83759" name="Line 47"/>
          <p:cNvSpPr>
            <a:spLocks noChangeShapeType="1"/>
          </p:cNvSpPr>
          <p:nvPr/>
        </p:nvSpPr>
        <p:spPr bwMode="auto">
          <a:xfrm flipV="1">
            <a:off x="5181600" y="914400"/>
            <a:ext cx="0" cy="32702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0" name="Line 48"/>
          <p:cNvSpPr>
            <a:spLocks noChangeShapeType="1"/>
          </p:cNvSpPr>
          <p:nvPr/>
        </p:nvSpPr>
        <p:spPr bwMode="auto">
          <a:xfrm>
            <a:off x="5181600" y="41846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1" name="Line 49"/>
          <p:cNvSpPr>
            <a:spLocks noChangeShapeType="1"/>
          </p:cNvSpPr>
          <p:nvPr/>
        </p:nvSpPr>
        <p:spPr bwMode="auto">
          <a:xfrm flipV="1">
            <a:off x="5181600" y="25066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2" name="Oval 50"/>
          <p:cNvSpPr>
            <a:spLocks noChangeAspect="1" noChangeArrowheads="1"/>
          </p:cNvSpPr>
          <p:nvPr/>
        </p:nvSpPr>
        <p:spPr bwMode="auto">
          <a:xfrm>
            <a:off x="6132513" y="2740025"/>
            <a:ext cx="173037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3" name="Oval 51"/>
          <p:cNvSpPr>
            <a:spLocks noChangeAspect="1" noChangeArrowheads="1"/>
          </p:cNvSpPr>
          <p:nvPr/>
        </p:nvSpPr>
        <p:spPr bwMode="auto">
          <a:xfrm>
            <a:off x="6284913" y="2892425"/>
            <a:ext cx="173037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4" name="Oval 52"/>
          <p:cNvSpPr>
            <a:spLocks noChangeAspect="1" noChangeArrowheads="1"/>
          </p:cNvSpPr>
          <p:nvPr/>
        </p:nvSpPr>
        <p:spPr bwMode="auto">
          <a:xfrm>
            <a:off x="5791200" y="27432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5" name="Oval 53"/>
          <p:cNvSpPr>
            <a:spLocks noChangeAspect="1" noChangeArrowheads="1"/>
          </p:cNvSpPr>
          <p:nvPr/>
        </p:nvSpPr>
        <p:spPr bwMode="auto">
          <a:xfrm>
            <a:off x="6096000" y="31242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6" name="Oval 54"/>
          <p:cNvSpPr>
            <a:spLocks noChangeAspect="1" noChangeArrowheads="1"/>
          </p:cNvSpPr>
          <p:nvPr/>
        </p:nvSpPr>
        <p:spPr bwMode="auto">
          <a:xfrm>
            <a:off x="5867400" y="30480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7" name="Oval 55"/>
          <p:cNvSpPr>
            <a:spLocks noChangeAspect="1" noChangeArrowheads="1"/>
          </p:cNvSpPr>
          <p:nvPr/>
        </p:nvSpPr>
        <p:spPr bwMode="auto">
          <a:xfrm>
            <a:off x="7162800" y="1676400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8" name="Oval 56"/>
          <p:cNvSpPr>
            <a:spLocks noChangeAspect="1" noChangeArrowheads="1"/>
          </p:cNvSpPr>
          <p:nvPr/>
        </p:nvSpPr>
        <p:spPr bwMode="auto">
          <a:xfrm>
            <a:off x="7086600" y="2286000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9" name="Oval 57"/>
          <p:cNvSpPr>
            <a:spLocks noChangeAspect="1" noChangeArrowheads="1"/>
          </p:cNvSpPr>
          <p:nvPr/>
        </p:nvSpPr>
        <p:spPr bwMode="auto">
          <a:xfrm>
            <a:off x="6858000" y="1981200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0" name="Oval 58"/>
          <p:cNvSpPr>
            <a:spLocks noChangeAspect="1" noChangeArrowheads="1"/>
          </p:cNvSpPr>
          <p:nvPr/>
        </p:nvSpPr>
        <p:spPr bwMode="auto">
          <a:xfrm>
            <a:off x="7162800" y="1981200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1" name="Oval 59"/>
          <p:cNvSpPr>
            <a:spLocks noChangeAspect="1" noChangeArrowheads="1"/>
          </p:cNvSpPr>
          <p:nvPr/>
        </p:nvSpPr>
        <p:spPr bwMode="auto">
          <a:xfrm>
            <a:off x="6629400" y="27432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2" name="Oval 60"/>
          <p:cNvSpPr>
            <a:spLocks noChangeAspect="1" noChangeArrowheads="1"/>
          </p:cNvSpPr>
          <p:nvPr/>
        </p:nvSpPr>
        <p:spPr bwMode="auto">
          <a:xfrm>
            <a:off x="5943600" y="24384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3" name="Oval 61"/>
          <p:cNvSpPr>
            <a:spLocks noChangeAspect="1" noChangeArrowheads="1"/>
          </p:cNvSpPr>
          <p:nvPr/>
        </p:nvSpPr>
        <p:spPr bwMode="auto">
          <a:xfrm>
            <a:off x="8001000" y="3657600"/>
            <a:ext cx="173038" cy="158750"/>
          </a:xfrm>
          <a:prstGeom prst="ellipse">
            <a:avLst/>
          </a:prstGeom>
          <a:solidFill>
            <a:srgbClr val="00FFFF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4" name="Oval 62"/>
          <p:cNvSpPr>
            <a:spLocks noChangeAspect="1" noChangeArrowheads="1"/>
          </p:cNvSpPr>
          <p:nvPr/>
        </p:nvSpPr>
        <p:spPr bwMode="auto">
          <a:xfrm>
            <a:off x="7848600" y="3429000"/>
            <a:ext cx="173038" cy="158750"/>
          </a:xfrm>
          <a:prstGeom prst="ellipse">
            <a:avLst/>
          </a:prstGeom>
          <a:solidFill>
            <a:srgbClr val="00FFFF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5" name="Oval 63"/>
          <p:cNvSpPr>
            <a:spLocks noChangeAspect="1" noChangeArrowheads="1"/>
          </p:cNvSpPr>
          <p:nvPr/>
        </p:nvSpPr>
        <p:spPr bwMode="auto">
          <a:xfrm>
            <a:off x="7620000" y="3657600"/>
            <a:ext cx="173038" cy="158750"/>
          </a:xfrm>
          <a:prstGeom prst="ellipse">
            <a:avLst/>
          </a:prstGeom>
          <a:solidFill>
            <a:srgbClr val="00FFFF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6" name="Rectangle 6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2. Learning the visual vocabulary</a:t>
            </a:r>
          </a:p>
        </p:txBody>
      </p:sp>
      <p:sp>
        <p:nvSpPr>
          <p:cNvPr id="883777" name="Line 65"/>
          <p:cNvSpPr>
            <a:spLocks noChangeShapeType="1"/>
          </p:cNvSpPr>
          <p:nvPr/>
        </p:nvSpPr>
        <p:spPr bwMode="auto">
          <a:xfrm>
            <a:off x="4800600" y="5638800"/>
            <a:ext cx="2057400" cy="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83778" name="Line 66"/>
          <p:cNvSpPr>
            <a:spLocks noChangeShapeType="1"/>
          </p:cNvSpPr>
          <p:nvPr/>
        </p:nvSpPr>
        <p:spPr bwMode="auto">
          <a:xfrm flipV="1">
            <a:off x="7162800" y="4419600"/>
            <a:ext cx="0" cy="121920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83779" name="Text Box 67"/>
          <p:cNvSpPr txBox="1">
            <a:spLocks noChangeArrowheads="1"/>
          </p:cNvSpPr>
          <p:nvPr/>
        </p:nvSpPr>
        <p:spPr bwMode="auto">
          <a:xfrm>
            <a:off x="6403975" y="5337175"/>
            <a:ext cx="1570262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99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/>
              <a:t>Clustering</a:t>
            </a:r>
          </a:p>
        </p:txBody>
      </p:sp>
      <p:grpSp>
        <p:nvGrpSpPr>
          <p:cNvPr id="25644" name="Group 68"/>
          <p:cNvGrpSpPr>
            <a:grpSpLocks/>
          </p:cNvGrpSpPr>
          <p:nvPr/>
        </p:nvGrpSpPr>
        <p:grpSpPr bwMode="auto">
          <a:xfrm>
            <a:off x="1654175" y="1362075"/>
            <a:ext cx="2578100" cy="1009650"/>
            <a:chOff x="1042" y="858"/>
            <a:chExt cx="1624" cy="636"/>
          </a:xfrm>
        </p:grpSpPr>
        <p:grpSp>
          <p:nvGrpSpPr>
            <p:cNvPr id="25647" name="Group 69"/>
            <p:cNvGrpSpPr>
              <a:grpSpLocks/>
            </p:cNvGrpSpPr>
            <p:nvPr/>
          </p:nvGrpSpPr>
          <p:grpSpPr bwMode="auto"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25663" name="AutoShape 70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64" name="Line 71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5" name="Line 72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6" name="Line 73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7" name="Line 74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8" name="Line 75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648" name="Group 76"/>
            <p:cNvGrpSpPr>
              <a:grpSpLocks/>
            </p:cNvGrpSpPr>
            <p:nvPr/>
          </p:nvGrpSpPr>
          <p:grpSpPr bwMode="auto"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25657" name="AutoShape 77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58" name="Line 78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59" name="Line 79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0" name="Line 80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1" name="Line 81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2" name="Line 82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649" name="Group 83"/>
            <p:cNvGrpSpPr>
              <a:grpSpLocks/>
            </p:cNvGrpSpPr>
            <p:nvPr/>
          </p:nvGrpSpPr>
          <p:grpSpPr bwMode="auto"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25651" name="AutoShape 84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52" name="Line 85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53" name="Line 86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54" name="Line 87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55" name="Line 88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56" name="Line 89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5650" name="Text Box 90"/>
            <p:cNvSpPr txBox="1">
              <a:spLocks noChangeArrowheads="1"/>
            </p:cNvSpPr>
            <p:nvPr/>
          </p:nvSpPr>
          <p:spPr bwMode="auto">
            <a:xfrm>
              <a:off x="2294" y="922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3200">
                  <a:solidFill>
                    <a:srgbClr val="000099"/>
                  </a:solidFill>
                </a:rPr>
                <a:t>…</a:t>
              </a:r>
            </a:p>
          </p:txBody>
        </p:sp>
      </p:grpSp>
      <p:sp>
        <p:nvSpPr>
          <p:cNvPr id="25645" name="Line 91"/>
          <p:cNvSpPr>
            <a:spLocks noChangeShapeType="1"/>
          </p:cNvSpPr>
          <p:nvPr/>
        </p:nvSpPr>
        <p:spPr bwMode="auto">
          <a:xfrm>
            <a:off x="2286000" y="2514600"/>
            <a:ext cx="0" cy="99060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46" name="Text Box 92"/>
          <p:cNvSpPr txBox="1">
            <a:spLocks noChangeArrowheads="1"/>
          </p:cNvSpPr>
          <p:nvPr/>
        </p:nvSpPr>
        <p:spPr bwMode="auto">
          <a:xfrm>
            <a:off x="6796088" y="6500813"/>
            <a:ext cx="22717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/>
              <a:t>Slide credit: Josef Sivic</a:t>
            </a:r>
          </a:p>
        </p:txBody>
      </p:sp>
    </p:spTree>
    <p:extLst>
      <p:ext uri="{BB962C8B-B14F-4D97-AF65-F5344CB8AC3E}">
        <p14:creationId xmlns:p14="http://schemas.microsoft.com/office/powerpoint/2010/main" val="38140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59" grpId="0" animBg="1"/>
      <p:bldP spid="883760" grpId="0" animBg="1"/>
      <p:bldP spid="883761" grpId="0" animBg="1"/>
      <p:bldP spid="883762" grpId="0" animBg="1"/>
      <p:bldP spid="883763" grpId="0" animBg="1"/>
      <p:bldP spid="883764" grpId="0" animBg="1"/>
      <p:bldP spid="883765" grpId="0" animBg="1"/>
      <p:bldP spid="883766" grpId="0" animBg="1"/>
      <p:bldP spid="883767" grpId="0" animBg="1"/>
      <p:bldP spid="883768" grpId="0" animBg="1"/>
      <p:bldP spid="883769" grpId="0" animBg="1"/>
      <p:bldP spid="883770" grpId="0" animBg="1"/>
      <p:bldP spid="883771" grpId="0" animBg="1"/>
      <p:bldP spid="883772" grpId="0" animBg="1"/>
      <p:bldP spid="883773" grpId="0" animBg="1"/>
      <p:bldP spid="883774" grpId="0" animBg="1"/>
      <p:bldP spid="883775" grpId="0" animBg="1"/>
      <p:bldP spid="883777" grpId="0" animBg="1"/>
      <p:bldP spid="883778" grpId="0" animBg="1"/>
      <p:bldP spid="88377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Group 2"/>
          <p:cNvGrpSpPr>
            <a:grpSpLocks/>
          </p:cNvGrpSpPr>
          <p:nvPr/>
        </p:nvGrpSpPr>
        <p:grpSpPr bwMode="auto"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26701" name="AutoShape 3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2" name="Line 4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03" name="Line 5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04" name="Line 6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05" name="Line 7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06" name="Line 8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6627" name="Line 9"/>
          <p:cNvSpPr>
            <a:spLocks noChangeShapeType="1"/>
          </p:cNvSpPr>
          <p:nvPr/>
        </p:nvSpPr>
        <p:spPr bwMode="auto">
          <a:xfrm flipV="1">
            <a:off x="762000" y="3200400"/>
            <a:ext cx="0" cy="30416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28" name="Line 10"/>
          <p:cNvSpPr>
            <a:spLocks noChangeShapeType="1"/>
          </p:cNvSpPr>
          <p:nvPr/>
        </p:nvSpPr>
        <p:spPr bwMode="auto">
          <a:xfrm>
            <a:off x="762000" y="62420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Line 11"/>
          <p:cNvSpPr>
            <a:spLocks noChangeShapeType="1"/>
          </p:cNvSpPr>
          <p:nvPr/>
        </p:nvSpPr>
        <p:spPr bwMode="auto">
          <a:xfrm flipV="1">
            <a:off x="762000" y="45640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Oval 12"/>
          <p:cNvSpPr>
            <a:spLocks noChangeAspect="1" noChangeArrowheads="1"/>
          </p:cNvSpPr>
          <p:nvPr/>
        </p:nvSpPr>
        <p:spPr bwMode="auto">
          <a:xfrm>
            <a:off x="1712913" y="47974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1" name="Oval 13"/>
          <p:cNvSpPr>
            <a:spLocks noChangeAspect="1" noChangeArrowheads="1"/>
          </p:cNvSpPr>
          <p:nvPr/>
        </p:nvSpPr>
        <p:spPr bwMode="auto">
          <a:xfrm>
            <a:off x="1865313" y="49498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Oval 14"/>
          <p:cNvSpPr>
            <a:spLocks noChangeAspect="1" noChangeArrowheads="1"/>
          </p:cNvSpPr>
          <p:nvPr/>
        </p:nvSpPr>
        <p:spPr bwMode="auto">
          <a:xfrm>
            <a:off x="13716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Oval 15"/>
          <p:cNvSpPr>
            <a:spLocks noChangeAspect="1" noChangeArrowheads="1"/>
          </p:cNvSpPr>
          <p:nvPr/>
        </p:nvSpPr>
        <p:spPr bwMode="auto">
          <a:xfrm>
            <a:off x="1676400" y="5181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4" name="Oval 16"/>
          <p:cNvSpPr>
            <a:spLocks noChangeAspect="1" noChangeArrowheads="1"/>
          </p:cNvSpPr>
          <p:nvPr/>
        </p:nvSpPr>
        <p:spPr bwMode="auto">
          <a:xfrm>
            <a:off x="1447800" y="5105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5" name="Oval 17"/>
          <p:cNvSpPr>
            <a:spLocks noChangeAspect="1" noChangeArrowheads="1"/>
          </p:cNvSpPr>
          <p:nvPr/>
        </p:nvSpPr>
        <p:spPr bwMode="auto">
          <a:xfrm>
            <a:off x="2743200" y="3733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Oval 18"/>
          <p:cNvSpPr>
            <a:spLocks noChangeAspect="1" noChangeArrowheads="1"/>
          </p:cNvSpPr>
          <p:nvPr/>
        </p:nvSpPr>
        <p:spPr bwMode="auto">
          <a:xfrm>
            <a:off x="2667000" y="4343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7" name="Oval 19"/>
          <p:cNvSpPr>
            <a:spLocks noChangeAspect="1" noChangeArrowheads="1"/>
          </p:cNvSpPr>
          <p:nvPr/>
        </p:nvSpPr>
        <p:spPr bwMode="auto">
          <a:xfrm>
            <a:off x="24384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8" name="Oval 20"/>
          <p:cNvSpPr>
            <a:spLocks noChangeAspect="1" noChangeArrowheads="1"/>
          </p:cNvSpPr>
          <p:nvPr/>
        </p:nvSpPr>
        <p:spPr bwMode="auto">
          <a:xfrm>
            <a:off x="27432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9" name="Oval 21"/>
          <p:cNvSpPr>
            <a:spLocks noChangeAspect="1" noChangeArrowheads="1"/>
          </p:cNvSpPr>
          <p:nvPr/>
        </p:nvSpPr>
        <p:spPr bwMode="auto">
          <a:xfrm>
            <a:off x="22098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0" name="Oval 22"/>
          <p:cNvSpPr>
            <a:spLocks noChangeAspect="1" noChangeArrowheads="1"/>
          </p:cNvSpPr>
          <p:nvPr/>
        </p:nvSpPr>
        <p:spPr bwMode="auto">
          <a:xfrm>
            <a:off x="1524000" y="4495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1" name="Oval 23"/>
          <p:cNvSpPr>
            <a:spLocks noChangeAspect="1" noChangeArrowheads="1"/>
          </p:cNvSpPr>
          <p:nvPr/>
        </p:nvSpPr>
        <p:spPr bwMode="auto">
          <a:xfrm>
            <a:off x="3581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2" name="Oval 24"/>
          <p:cNvSpPr>
            <a:spLocks noChangeAspect="1" noChangeArrowheads="1"/>
          </p:cNvSpPr>
          <p:nvPr/>
        </p:nvSpPr>
        <p:spPr bwMode="auto">
          <a:xfrm>
            <a:off x="3429000" y="5486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3" name="Oval 25"/>
          <p:cNvSpPr>
            <a:spLocks noChangeAspect="1" noChangeArrowheads="1"/>
          </p:cNvSpPr>
          <p:nvPr/>
        </p:nvSpPr>
        <p:spPr bwMode="auto">
          <a:xfrm>
            <a:off x="3200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644" name="Group 26"/>
          <p:cNvGrpSpPr>
            <a:grpSpLocks/>
          </p:cNvGrpSpPr>
          <p:nvPr/>
        </p:nvGrpSpPr>
        <p:grpSpPr bwMode="auto">
          <a:xfrm>
            <a:off x="1654175" y="1362075"/>
            <a:ext cx="555625" cy="1000125"/>
            <a:chOff x="2532" y="1542"/>
            <a:chExt cx="184" cy="332"/>
          </a:xfrm>
        </p:grpSpPr>
        <p:sp>
          <p:nvSpPr>
            <p:cNvPr id="26695" name="AutoShape 27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6" name="Line 28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97" name="Line 29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98" name="Line 30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99" name="Line 31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00" name="Line 32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6645" name="Group 33"/>
          <p:cNvGrpSpPr>
            <a:grpSpLocks/>
          </p:cNvGrpSpPr>
          <p:nvPr/>
        </p:nvGrpSpPr>
        <p:grpSpPr bwMode="auto">
          <a:xfrm>
            <a:off x="2339975" y="1371600"/>
            <a:ext cx="555625" cy="1000125"/>
            <a:chOff x="2532" y="1542"/>
            <a:chExt cx="184" cy="332"/>
          </a:xfrm>
        </p:grpSpPr>
        <p:sp>
          <p:nvSpPr>
            <p:cNvPr id="26689" name="AutoShape 34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0" name="Line 35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91" name="Line 36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92" name="Line 37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93" name="Line 38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94" name="Line 39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6646" name="Group 40"/>
          <p:cNvGrpSpPr>
            <a:grpSpLocks/>
          </p:cNvGrpSpPr>
          <p:nvPr/>
        </p:nvGrpSpPr>
        <p:grpSpPr bwMode="auto">
          <a:xfrm>
            <a:off x="3025775" y="1371600"/>
            <a:ext cx="555625" cy="1000125"/>
            <a:chOff x="2532" y="1542"/>
            <a:chExt cx="184" cy="332"/>
          </a:xfrm>
        </p:grpSpPr>
        <p:sp>
          <p:nvSpPr>
            <p:cNvPr id="26683" name="AutoShape 41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4" name="Line 42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85" name="Line 43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86" name="Line 44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87" name="Line 45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88" name="Line 46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6647" name="Line 47"/>
          <p:cNvSpPr>
            <a:spLocks noChangeShapeType="1"/>
          </p:cNvSpPr>
          <p:nvPr/>
        </p:nvSpPr>
        <p:spPr bwMode="auto">
          <a:xfrm flipV="1">
            <a:off x="5181600" y="914400"/>
            <a:ext cx="0" cy="32702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8" name="Line 48"/>
          <p:cNvSpPr>
            <a:spLocks noChangeShapeType="1"/>
          </p:cNvSpPr>
          <p:nvPr/>
        </p:nvSpPr>
        <p:spPr bwMode="auto">
          <a:xfrm>
            <a:off x="5181600" y="41846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9" name="Line 49"/>
          <p:cNvSpPr>
            <a:spLocks noChangeShapeType="1"/>
          </p:cNvSpPr>
          <p:nvPr/>
        </p:nvSpPr>
        <p:spPr bwMode="auto">
          <a:xfrm flipV="1">
            <a:off x="5181600" y="25066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0" name="Oval 50"/>
          <p:cNvSpPr>
            <a:spLocks noChangeAspect="1" noChangeArrowheads="1"/>
          </p:cNvSpPr>
          <p:nvPr/>
        </p:nvSpPr>
        <p:spPr bwMode="auto">
          <a:xfrm>
            <a:off x="6132513" y="2740025"/>
            <a:ext cx="173037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1" name="Oval 58"/>
          <p:cNvSpPr>
            <a:spLocks noChangeAspect="1" noChangeArrowheads="1"/>
          </p:cNvSpPr>
          <p:nvPr/>
        </p:nvSpPr>
        <p:spPr bwMode="auto">
          <a:xfrm>
            <a:off x="7086600" y="1981200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52" name="Oval 63"/>
          <p:cNvSpPr>
            <a:spLocks noChangeAspect="1" noChangeArrowheads="1"/>
          </p:cNvSpPr>
          <p:nvPr/>
        </p:nvSpPr>
        <p:spPr bwMode="auto">
          <a:xfrm>
            <a:off x="7827963" y="3581400"/>
            <a:ext cx="173037" cy="158750"/>
          </a:xfrm>
          <a:prstGeom prst="ellipse">
            <a:avLst/>
          </a:prstGeom>
          <a:solidFill>
            <a:srgbClr val="00FFFF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64672" name="Rectangle 6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2. Learning the visual vocabulary</a:t>
            </a:r>
          </a:p>
        </p:txBody>
      </p:sp>
      <p:sp>
        <p:nvSpPr>
          <p:cNvPr id="26654" name="Line 65"/>
          <p:cNvSpPr>
            <a:spLocks noChangeShapeType="1"/>
          </p:cNvSpPr>
          <p:nvPr/>
        </p:nvSpPr>
        <p:spPr bwMode="auto">
          <a:xfrm>
            <a:off x="4800600" y="5638800"/>
            <a:ext cx="2057400" cy="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5" name="Line 66"/>
          <p:cNvSpPr>
            <a:spLocks noChangeShapeType="1"/>
          </p:cNvSpPr>
          <p:nvPr/>
        </p:nvSpPr>
        <p:spPr bwMode="auto">
          <a:xfrm flipV="1">
            <a:off x="7162800" y="4419600"/>
            <a:ext cx="0" cy="121920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56" name="Text Box 67"/>
          <p:cNvSpPr txBox="1">
            <a:spLocks noChangeArrowheads="1"/>
          </p:cNvSpPr>
          <p:nvPr/>
        </p:nvSpPr>
        <p:spPr bwMode="auto">
          <a:xfrm>
            <a:off x="6403975" y="5337175"/>
            <a:ext cx="1570262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99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/>
              <a:t>Clustering</a:t>
            </a:r>
          </a:p>
        </p:txBody>
      </p:sp>
      <p:grpSp>
        <p:nvGrpSpPr>
          <p:cNvPr id="26657" name="Group 68"/>
          <p:cNvGrpSpPr>
            <a:grpSpLocks/>
          </p:cNvGrpSpPr>
          <p:nvPr/>
        </p:nvGrpSpPr>
        <p:grpSpPr bwMode="auto">
          <a:xfrm>
            <a:off x="1654175" y="1362075"/>
            <a:ext cx="2578100" cy="1009650"/>
            <a:chOff x="1042" y="858"/>
            <a:chExt cx="1624" cy="636"/>
          </a:xfrm>
        </p:grpSpPr>
        <p:grpSp>
          <p:nvGrpSpPr>
            <p:cNvPr id="26661" name="Group 69"/>
            <p:cNvGrpSpPr>
              <a:grpSpLocks/>
            </p:cNvGrpSpPr>
            <p:nvPr/>
          </p:nvGrpSpPr>
          <p:grpSpPr bwMode="auto"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26677" name="AutoShape 70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8" name="Line 71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679" name="Line 72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680" name="Line 73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681" name="Line 74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682" name="Line 75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6662" name="Group 76"/>
            <p:cNvGrpSpPr>
              <a:grpSpLocks/>
            </p:cNvGrpSpPr>
            <p:nvPr/>
          </p:nvGrpSpPr>
          <p:grpSpPr bwMode="auto"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26671" name="AutoShape 77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2" name="Line 78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673" name="Line 79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674" name="Line 80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675" name="Line 81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676" name="Line 82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6663" name="Group 83"/>
            <p:cNvGrpSpPr>
              <a:grpSpLocks/>
            </p:cNvGrpSpPr>
            <p:nvPr/>
          </p:nvGrpSpPr>
          <p:grpSpPr bwMode="auto"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26665" name="AutoShape 84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66" name="Line 85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667" name="Line 86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668" name="Line 87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669" name="Line 88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670" name="Line 89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6664" name="Text Box 90"/>
            <p:cNvSpPr txBox="1">
              <a:spLocks noChangeArrowheads="1"/>
            </p:cNvSpPr>
            <p:nvPr/>
          </p:nvSpPr>
          <p:spPr bwMode="auto">
            <a:xfrm>
              <a:off x="2294" y="922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3200">
                  <a:solidFill>
                    <a:srgbClr val="000099"/>
                  </a:solidFill>
                </a:rPr>
                <a:t>…</a:t>
              </a:r>
            </a:p>
          </p:txBody>
        </p:sp>
      </p:grpSp>
      <p:sp>
        <p:nvSpPr>
          <p:cNvPr id="26658" name="Line 91"/>
          <p:cNvSpPr>
            <a:spLocks noChangeShapeType="1"/>
          </p:cNvSpPr>
          <p:nvPr/>
        </p:nvSpPr>
        <p:spPr bwMode="auto">
          <a:xfrm>
            <a:off x="2286000" y="2514600"/>
            <a:ext cx="0" cy="99060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59" name="Text Box 92"/>
          <p:cNvSpPr txBox="1">
            <a:spLocks noChangeArrowheads="1"/>
          </p:cNvSpPr>
          <p:nvPr/>
        </p:nvSpPr>
        <p:spPr bwMode="auto">
          <a:xfrm>
            <a:off x="6796088" y="6500813"/>
            <a:ext cx="22717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/>
              <a:t>Slide credit: Josef Sivic</a:t>
            </a:r>
          </a:p>
        </p:txBody>
      </p:sp>
      <p:sp>
        <p:nvSpPr>
          <p:cNvPr id="26660" name="Text Box 93"/>
          <p:cNvSpPr txBox="1">
            <a:spLocks noChangeArrowheads="1"/>
          </p:cNvSpPr>
          <p:nvPr/>
        </p:nvSpPr>
        <p:spPr bwMode="auto">
          <a:xfrm>
            <a:off x="5867400" y="1143000"/>
            <a:ext cx="2591274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99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/>
              <a:t>Visual vocabulary</a:t>
            </a:r>
          </a:p>
        </p:txBody>
      </p:sp>
    </p:spTree>
    <p:extLst>
      <p:ext uri="{BB962C8B-B14F-4D97-AF65-F5344CB8AC3E}">
        <p14:creationId xmlns:p14="http://schemas.microsoft.com/office/powerpoint/2010/main" val="595711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K-means clustering</a:t>
            </a:r>
          </a:p>
        </p:txBody>
      </p:sp>
      <p:sp>
        <p:nvSpPr>
          <p:cNvPr id="894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943600"/>
          </a:xfrm>
        </p:spPr>
        <p:txBody>
          <a:bodyPr/>
          <a:lstStyle/>
          <a:p>
            <a:pPr marL="533400" indent="-533400">
              <a:buFontTx/>
              <a:buChar char="•"/>
            </a:pPr>
            <a:r>
              <a:rPr lang="en-US" dirty="0"/>
              <a:t>Want to minimize sum of squared Euclidean distances between features </a:t>
            </a:r>
            <a:r>
              <a:rPr lang="en-US" b="1" dirty="0"/>
              <a:t>x</a:t>
            </a:r>
            <a:r>
              <a:rPr lang="en-US" baseline="-25000" dirty="0"/>
              <a:t>i</a:t>
            </a:r>
            <a:r>
              <a:rPr lang="en-US" dirty="0"/>
              <a:t> and their nearest cluster centers </a:t>
            </a:r>
            <a:r>
              <a:rPr lang="en-US" b="1" dirty="0" err="1"/>
              <a:t>m</a:t>
            </a:r>
            <a:r>
              <a:rPr lang="en-US" baseline="-25000" dirty="0" err="1"/>
              <a:t>k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533400" indent="-533400"/>
            <a:r>
              <a:rPr lang="en-US" dirty="0"/>
              <a:t>Algorithm:</a:t>
            </a:r>
          </a:p>
          <a:p>
            <a:pPr marL="533400" indent="-533400">
              <a:buFontTx/>
              <a:buChar char="•"/>
            </a:pPr>
            <a:r>
              <a:rPr lang="en-US" dirty="0"/>
              <a:t>Randomly initialize K cluster centers</a:t>
            </a:r>
          </a:p>
          <a:p>
            <a:pPr marL="533400" indent="-533400">
              <a:buFontTx/>
              <a:buChar char="•"/>
            </a:pPr>
            <a:r>
              <a:rPr lang="en-US" dirty="0"/>
              <a:t>Iterate until convergence:</a:t>
            </a:r>
          </a:p>
          <a:p>
            <a:pPr marL="838200" lvl="1" indent="-381000"/>
            <a:r>
              <a:rPr lang="en-US" dirty="0"/>
              <a:t>Assign each feature to the nearest center</a:t>
            </a:r>
          </a:p>
          <a:p>
            <a:pPr marL="838200" lvl="1" indent="-381000"/>
            <a:r>
              <a:rPr lang="en-US" dirty="0" err="1"/>
              <a:t>Recompute</a:t>
            </a:r>
            <a:r>
              <a:rPr lang="en-US" dirty="0"/>
              <a:t> each cluster center as the mean of all features assigned to it</a:t>
            </a:r>
          </a:p>
        </p:txBody>
      </p:sp>
      <p:graphicFrame>
        <p:nvGraphicFramePr>
          <p:cNvPr id="1026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32316311"/>
              </p:ext>
            </p:extLst>
          </p:nvPr>
        </p:nvGraphicFramePr>
        <p:xfrm>
          <a:off x="2438400" y="2306638"/>
          <a:ext cx="4800600" cy="1328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Equation" r:id="rId4" imgW="2019240" imgH="558720" progId="Equation.3">
                  <p:embed/>
                </p:oleObj>
              </mc:Choice>
              <mc:Fallback>
                <p:oleObj name="Equation" r:id="rId4" imgW="201924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306638"/>
                        <a:ext cx="4800600" cy="1328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144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497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visual vocabulary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AgarwalRoth_CB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990600"/>
            <a:ext cx="3379788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4495800" y="1893888"/>
            <a:ext cx="533400" cy="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971550" y="1216025"/>
            <a:ext cx="3379788" cy="1338263"/>
            <a:chOff x="431" y="2886"/>
            <a:chExt cx="2310" cy="915"/>
          </a:xfrm>
        </p:grpSpPr>
        <p:pic>
          <p:nvPicPr>
            <p:cNvPr id="14" name="Picture 13" descr="car5-090-000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</a:blip>
            <a:srcRect/>
            <a:stretch>
              <a:fillRect/>
            </a:stretch>
          </p:blipFill>
          <p:spPr bwMode="auto">
            <a:xfrm>
              <a:off x="1359" y="2886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 descr="car6-090-000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>
              <a:off x="1361" y="3348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5" descr="car7-090-000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</a:blip>
            <a:srcRect/>
            <a:stretch>
              <a:fillRect/>
            </a:stretch>
          </p:blipFill>
          <p:spPr bwMode="auto">
            <a:xfrm>
              <a:off x="894" y="3348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6" descr="car9-090-000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</a:blip>
            <a:srcRect/>
            <a:stretch>
              <a:fillRect/>
            </a:stretch>
          </p:blipFill>
          <p:spPr bwMode="auto">
            <a:xfrm>
              <a:off x="2288" y="2886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7" descr="car11-090-000"/>
            <p:cNvPicPr>
              <a:picLocks noChangeAspect="1" noChangeArrowheads="1"/>
            </p:cNvPicPr>
            <p:nvPr/>
          </p:nvPicPr>
          <p:blipFill>
            <a:blip r:embed="rId8" cstate="print">
              <a:grayscl/>
            </a:blip>
            <a:srcRect/>
            <a:stretch>
              <a:fillRect/>
            </a:stretch>
          </p:blipFill>
          <p:spPr bwMode="auto">
            <a:xfrm>
              <a:off x="1824" y="2886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8" descr="car12-090-000"/>
            <p:cNvPicPr>
              <a:picLocks noChangeAspect="1" noChangeArrowheads="1"/>
            </p:cNvPicPr>
            <p:nvPr/>
          </p:nvPicPr>
          <p:blipFill>
            <a:blip r:embed="rId9" cstate="print">
              <a:grayscl/>
            </a:blip>
            <a:srcRect/>
            <a:stretch>
              <a:fillRect/>
            </a:stretch>
          </p:blipFill>
          <p:spPr bwMode="auto">
            <a:xfrm>
              <a:off x="431" y="3348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9" descr="car14-090-000"/>
            <p:cNvPicPr>
              <a:picLocks noChangeAspect="1" noChangeArrowheads="1"/>
            </p:cNvPicPr>
            <p:nvPr/>
          </p:nvPicPr>
          <p:blipFill>
            <a:blip r:embed="rId10" cstate="print">
              <a:grayscl/>
            </a:blip>
            <a:srcRect/>
            <a:stretch>
              <a:fillRect/>
            </a:stretch>
          </p:blipFill>
          <p:spPr bwMode="auto">
            <a:xfrm>
              <a:off x="2288" y="3348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0" descr="car1-090-000"/>
            <p:cNvPicPr>
              <a:picLocks noChangeAspect="1" noChangeArrowheads="1"/>
            </p:cNvPicPr>
            <p:nvPr/>
          </p:nvPicPr>
          <p:blipFill>
            <a:blip r:embed="rId11" cstate="print">
              <a:grayscl/>
            </a:blip>
            <a:srcRect/>
            <a:stretch>
              <a:fillRect/>
            </a:stretch>
          </p:blipFill>
          <p:spPr bwMode="auto">
            <a:xfrm>
              <a:off x="431" y="2886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21" descr="car2-090-000"/>
            <p:cNvPicPr>
              <a:picLocks noChangeAspect="1" noChangeArrowheads="1"/>
            </p:cNvPicPr>
            <p:nvPr/>
          </p:nvPicPr>
          <p:blipFill>
            <a:blip r:embed="rId12" cstate="print">
              <a:grayscl/>
            </a:blip>
            <a:srcRect/>
            <a:stretch>
              <a:fillRect/>
            </a:stretch>
          </p:blipFill>
          <p:spPr bwMode="auto">
            <a:xfrm>
              <a:off x="894" y="2886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22" descr="car3-090-000"/>
            <p:cNvPicPr>
              <a:picLocks noChangeAspect="1" noChangeArrowheads="1"/>
            </p:cNvPicPr>
            <p:nvPr/>
          </p:nvPicPr>
          <p:blipFill>
            <a:blip r:embed="rId13" cstate="print">
              <a:grayscl/>
            </a:blip>
            <a:srcRect/>
            <a:stretch>
              <a:fillRect/>
            </a:stretch>
          </p:blipFill>
          <p:spPr bwMode="auto">
            <a:xfrm>
              <a:off x="1824" y="3348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" name="Group 4"/>
          <p:cNvGrpSpPr>
            <a:grpSpLocks/>
          </p:cNvGrpSpPr>
          <p:nvPr/>
        </p:nvGrpSpPr>
        <p:grpSpPr bwMode="auto">
          <a:xfrm>
            <a:off x="1905000" y="3124200"/>
            <a:ext cx="5688012" cy="3240088"/>
            <a:chOff x="1247" y="754"/>
            <a:chExt cx="3583" cy="2041"/>
          </a:xfrm>
        </p:grpSpPr>
        <p:grpSp>
          <p:nvGrpSpPr>
            <p:cNvPr id="25" name="Group 5"/>
            <p:cNvGrpSpPr>
              <a:grpSpLocks/>
            </p:cNvGrpSpPr>
            <p:nvPr/>
          </p:nvGrpSpPr>
          <p:grpSpPr bwMode="auto">
            <a:xfrm>
              <a:off x="1280" y="808"/>
              <a:ext cx="3550" cy="1761"/>
              <a:chOff x="2698" y="817"/>
              <a:chExt cx="2992" cy="1487"/>
            </a:xfrm>
          </p:grpSpPr>
          <p:pic>
            <p:nvPicPr>
              <p:cNvPr id="28" name="Picture 6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 t="8241" b="11539"/>
              <a:stretch>
                <a:fillRect/>
              </a:stretch>
            </p:blipFill>
            <p:spPr bwMode="auto">
              <a:xfrm>
                <a:off x="2698" y="1567"/>
                <a:ext cx="2055" cy="146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29" name="Picture 7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 b="13483"/>
              <a:stretch>
                <a:fillRect/>
              </a:stretch>
            </p:blipFill>
            <p:spPr bwMode="auto">
              <a:xfrm>
                <a:off x="2698" y="1258"/>
                <a:ext cx="1588" cy="15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30" name="Picture 8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 t="3529" b="8824"/>
              <a:stretch>
                <a:fillRect/>
              </a:stretch>
            </p:blipFill>
            <p:spPr bwMode="auto">
              <a:xfrm>
                <a:off x="2706" y="1412"/>
                <a:ext cx="1245" cy="149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31" name="Picture 9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 t="12370" b="12372"/>
              <a:stretch>
                <a:fillRect/>
              </a:stretch>
            </p:blipFill>
            <p:spPr bwMode="auto">
              <a:xfrm>
                <a:off x="2706" y="2012"/>
                <a:ext cx="932" cy="146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32" name="Picture 10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 l="1105" t="6061" b="15152"/>
              <a:stretch>
                <a:fillRect/>
              </a:stretch>
            </p:blipFill>
            <p:spPr bwMode="auto">
              <a:xfrm>
                <a:off x="2712" y="2148"/>
                <a:ext cx="1881" cy="156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33" name="Picture 11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 t="7692" b="13846"/>
              <a:stretch>
                <a:fillRect/>
              </a:stretch>
            </p:blipFill>
            <p:spPr bwMode="auto">
              <a:xfrm>
                <a:off x="2702" y="1705"/>
                <a:ext cx="1567" cy="15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34" name="Picture 12"/>
              <p:cNvPicPr>
                <a:picLocks noChangeArrowheads="1"/>
              </p:cNvPicPr>
              <p:nvPr/>
            </p:nvPicPr>
            <p:blipFill>
              <a:blip r:embed="rId20" cstate="print"/>
              <a:srcRect b="3726"/>
              <a:stretch>
                <a:fillRect/>
              </a:stretch>
            </p:blipFill>
            <p:spPr bwMode="auto">
              <a:xfrm>
                <a:off x="2705" y="1854"/>
                <a:ext cx="1077" cy="15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35" name="Picture 13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 l="702" b="7018"/>
              <a:stretch>
                <a:fillRect/>
              </a:stretch>
            </p:blipFill>
            <p:spPr bwMode="auto">
              <a:xfrm>
                <a:off x="2722" y="817"/>
                <a:ext cx="2968" cy="159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36" name="Picture 14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2717" y="971"/>
                <a:ext cx="2962" cy="1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37" name="Picture 15"/>
              <p:cNvPicPr>
                <a:picLocks noChangeAspect="1" noChangeArrowheads="1"/>
              </p:cNvPicPr>
              <p:nvPr/>
            </p:nvPicPr>
            <p:blipFill>
              <a:blip r:embed="rId23" cstate="print"/>
              <a:srcRect/>
              <a:stretch>
                <a:fillRect/>
              </a:stretch>
            </p:blipFill>
            <p:spPr bwMode="auto">
              <a:xfrm>
                <a:off x="2714" y="1116"/>
                <a:ext cx="2969" cy="15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</p:grpSp>
        <p:sp>
          <p:nvSpPr>
            <p:cNvPr id="26" name="Rectangle 16"/>
            <p:cNvSpPr>
              <a:spLocks noChangeArrowheads="1"/>
            </p:cNvSpPr>
            <p:nvPr/>
          </p:nvSpPr>
          <p:spPr bwMode="auto">
            <a:xfrm>
              <a:off x="1247" y="754"/>
              <a:ext cx="304" cy="2041"/>
            </a:xfrm>
            <a:prstGeom prst="rect">
              <a:avLst/>
            </a:prstGeom>
            <a:noFill/>
            <a:ln w="2540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de-CH"/>
            </a:p>
          </p:txBody>
        </p:sp>
        <p:sp>
          <p:nvSpPr>
            <p:cNvPr id="27" name="Text Box 17"/>
            <p:cNvSpPr txBox="1">
              <a:spLocks noChangeArrowheads="1"/>
            </p:cNvSpPr>
            <p:nvPr/>
          </p:nvSpPr>
          <p:spPr bwMode="auto">
            <a:xfrm>
              <a:off x="1287" y="2519"/>
              <a:ext cx="214" cy="23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US" sz="1800" b="1">
                  <a:solidFill>
                    <a:schemeClr val="bg2"/>
                  </a:solidFill>
                  <a:latin typeface="ETH Light" pitchFamily="2" charset="0"/>
                </a:rPr>
                <a:t>…</a:t>
              </a:r>
              <a:endParaRPr lang="de-CH" sz="1800" b="1">
                <a:solidFill>
                  <a:schemeClr val="bg2"/>
                </a:solidFill>
                <a:latin typeface="ETH Light" pitchFamily="2" charset="0"/>
              </a:endParaRPr>
            </a:p>
          </p:txBody>
        </p:sp>
      </p:grp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7748208" y="6534150"/>
            <a:ext cx="13195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200" dirty="0"/>
              <a:t>Source: B. </a:t>
            </a:r>
            <a:r>
              <a:rPr lang="en-US" sz="1200" dirty="0" err="1"/>
              <a:t>Leibe</a:t>
            </a:r>
            <a:endParaRPr lang="en-US" sz="1200" dirty="0"/>
          </a:p>
        </p:txBody>
      </p:sp>
      <p:sp>
        <p:nvSpPr>
          <p:cNvPr id="39" name="Text Box 146"/>
          <p:cNvSpPr txBox="1">
            <a:spLocks noChangeArrowheads="1"/>
          </p:cNvSpPr>
          <p:nvPr/>
        </p:nvSpPr>
        <p:spPr bwMode="auto">
          <a:xfrm>
            <a:off x="3190268" y="6096000"/>
            <a:ext cx="2753332" cy="40507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bg1"/>
              </a:buClr>
              <a:buSzPct val="50000"/>
              <a:buFont typeface="Wingdings" pitchFamily="2" charset="2"/>
              <a:buNone/>
            </a:pPr>
            <a:r>
              <a:rPr kumimoji="1" lang="en-US" sz="1600" b="1">
                <a:solidFill>
                  <a:schemeClr val="bg2"/>
                </a:solidFill>
              </a:rPr>
              <a:t>Appearance codebook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830699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229600" cy="5257800"/>
          </a:xfrm>
        </p:spPr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sz="2400" dirty="0"/>
              <a:t>Extract local features</a:t>
            </a:r>
          </a:p>
          <a:p>
            <a:pPr marL="533400" indent="-533400">
              <a:buFontTx/>
              <a:buAutoNum type="arabicPeriod"/>
            </a:pPr>
            <a:r>
              <a:rPr lang="en-US" sz="2400" dirty="0"/>
              <a:t>Learn “visual vocabulary”</a:t>
            </a:r>
          </a:p>
          <a:p>
            <a:pPr marL="533400" indent="-533400">
              <a:buFontTx/>
              <a:buAutoNum type="arabicPeriod"/>
            </a:pPr>
            <a:r>
              <a:rPr lang="en-US" sz="2400" b="1" dirty="0"/>
              <a:t>Quantize local features using visual vocabulary </a:t>
            </a:r>
          </a:p>
          <a:p>
            <a:pPr marL="533400" indent="-533400">
              <a:buFontTx/>
              <a:buAutoNum type="arabicPeriod"/>
            </a:pPr>
            <a:r>
              <a:rPr lang="en-US" sz="2400" b="1" dirty="0"/>
              <a:t>Represent images by frequencies of “visual words” </a:t>
            </a:r>
          </a:p>
        </p:txBody>
      </p:sp>
      <p:grpSp>
        <p:nvGrpSpPr>
          <p:cNvPr id="18435" name="Group 4"/>
          <p:cNvGrpSpPr>
            <a:grpSpLocks/>
          </p:cNvGrpSpPr>
          <p:nvPr/>
        </p:nvGrpSpPr>
        <p:grpSpPr bwMode="auto">
          <a:xfrm>
            <a:off x="1066800" y="4899329"/>
            <a:ext cx="7162800" cy="1806271"/>
            <a:chOff x="144" y="1776"/>
            <a:chExt cx="5520" cy="1392"/>
          </a:xfrm>
        </p:grpSpPr>
        <p:sp>
          <p:nvSpPr>
            <p:cNvPr id="18437" name="Rectangle 5"/>
            <p:cNvSpPr>
              <a:spLocks noChangeArrowheads="1"/>
            </p:cNvSpPr>
            <p:nvPr/>
          </p:nvSpPr>
          <p:spPr bwMode="auto">
            <a:xfrm>
              <a:off x="4944" y="1776"/>
              <a:ext cx="96" cy="112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438" name="Rectangle 6"/>
            <p:cNvSpPr>
              <a:spLocks noChangeArrowheads="1"/>
            </p:cNvSpPr>
            <p:nvPr/>
          </p:nvSpPr>
          <p:spPr bwMode="auto">
            <a:xfrm>
              <a:off x="4320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439" name="Rectangle 7"/>
            <p:cNvSpPr>
              <a:spLocks noChangeArrowheads="1"/>
            </p:cNvSpPr>
            <p:nvPr/>
          </p:nvSpPr>
          <p:spPr bwMode="auto">
            <a:xfrm>
              <a:off x="4608" y="2592"/>
              <a:ext cx="96" cy="313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440" name="Rectangle 8"/>
            <p:cNvSpPr>
              <a:spLocks noChangeArrowheads="1"/>
            </p:cNvSpPr>
            <p:nvPr/>
          </p:nvSpPr>
          <p:spPr bwMode="auto">
            <a:xfrm>
              <a:off x="5328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441" name="Rectangle 9"/>
            <p:cNvSpPr>
              <a:spLocks noChangeArrowheads="1"/>
            </p:cNvSpPr>
            <p:nvPr/>
          </p:nvSpPr>
          <p:spPr bwMode="auto">
            <a:xfrm>
              <a:off x="2976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442" name="Rectangle 10"/>
            <p:cNvSpPr>
              <a:spLocks noChangeArrowheads="1"/>
            </p:cNvSpPr>
            <p:nvPr/>
          </p:nvSpPr>
          <p:spPr bwMode="auto">
            <a:xfrm>
              <a:off x="2400" y="2208"/>
              <a:ext cx="96" cy="72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443" name="Rectangle 11"/>
            <p:cNvSpPr>
              <a:spLocks noChangeArrowheads="1"/>
            </p:cNvSpPr>
            <p:nvPr/>
          </p:nvSpPr>
          <p:spPr bwMode="auto">
            <a:xfrm>
              <a:off x="2688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444" name="Rectangle 12"/>
            <p:cNvSpPr>
              <a:spLocks noChangeArrowheads="1"/>
            </p:cNvSpPr>
            <p:nvPr/>
          </p:nvSpPr>
          <p:spPr bwMode="auto">
            <a:xfrm>
              <a:off x="3408" y="2880"/>
              <a:ext cx="96" cy="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445" name="Rectangle 13"/>
            <p:cNvSpPr>
              <a:spLocks noChangeArrowheads="1"/>
            </p:cNvSpPr>
            <p:nvPr/>
          </p:nvSpPr>
          <p:spPr bwMode="auto">
            <a:xfrm>
              <a:off x="960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446" name="Rectangle 14"/>
            <p:cNvSpPr>
              <a:spLocks noChangeArrowheads="1"/>
            </p:cNvSpPr>
            <p:nvPr/>
          </p:nvSpPr>
          <p:spPr bwMode="auto">
            <a:xfrm>
              <a:off x="384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447" name="Rectangle 15"/>
            <p:cNvSpPr>
              <a:spLocks noChangeArrowheads="1"/>
            </p:cNvSpPr>
            <p:nvPr/>
          </p:nvSpPr>
          <p:spPr bwMode="auto">
            <a:xfrm>
              <a:off x="672" y="1897"/>
              <a:ext cx="96" cy="1008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448" name="Rectangle 16"/>
            <p:cNvSpPr>
              <a:spLocks noChangeArrowheads="1"/>
            </p:cNvSpPr>
            <p:nvPr/>
          </p:nvSpPr>
          <p:spPr bwMode="auto">
            <a:xfrm>
              <a:off x="1392" y="2185"/>
              <a:ext cx="96" cy="720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449" name="Line 17"/>
            <p:cNvSpPr>
              <a:spLocks noChangeShapeType="1"/>
            </p:cNvSpPr>
            <p:nvPr/>
          </p:nvSpPr>
          <p:spPr bwMode="auto">
            <a:xfrm>
              <a:off x="144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450" name="Line 18"/>
            <p:cNvSpPr>
              <a:spLocks noChangeShapeType="1"/>
            </p:cNvSpPr>
            <p:nvPr/>
          </p:nvSpPr>
          <p:spPr bwMode="auto">
            <a:xfrm flipV="1">
              <a:off x="144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8451" name="Picture 19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50569" t="17148" r="37727" b="76851"/>
            <a:stretch>
              <a:fillRect/>
            </a:stretch>
          </p:blipFill>
          <p:spPr bwMode="auto">
            <a:xfrm>
              <a:off x="1296" y="2963"/>
              <a:ext cx="240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52" name="Picture 20" descr="bicycle"/>
            <p:cNvPicPr>
              <a:picLocks noChangeAspect="1" noChangeArrowheads="1"/>
            </p:cNvPicPr>
            <p:nvPr/>
          </p:nvPicPr>
          <p:blipFill>
            <a:blip r:embed="rId4" cstate="print"/>
            <a:srcRect l="20000" r="55000" b="54236"/>
            <a:stretch>
              <a:fillRect/>
            </a:stretch>
          </p:blipFill>
          <p:spPr bwMode="auto">
            <a:xfrm>
              <a:off x="288" y="2953"/>
              <a:ext cx="197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53" name="Picture 21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49399" t="22293" r="38898" b="71706"/>
            <a:stretch>
              <a:fillRect/>
            </a:stretch>
          </p:blipFill>
          <p:spPr bwMode="auto">
            <a:xfrm>
              <a:off x="576" y="2953"/>
              <a:ext cx="240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54" name="Line 22"/>
            <p:cNvSpPr>
              <a:spLocks noChangeShapeType="1"/>
            </p:cNvSpPr>
            <p:nvPr/>
          </p:nvSpPr>
          <p:spPr bwMode="auto">
            <a:xfrm>
              <a:off x="4080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455" name="Line 23"/>
            <p:cNvSpPr>
              <a:spLocks noChangeShapeType="1"/>
            </p:cNvSpPr>
            <p:nvPr/>
          </p:nvSpPr>
          <p:spPr bwMode="auto">
            <a:xfrm flipV="1">
              <a:off x="4080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456" name="Line 24"/>
            <p:cNvSpPr>
              <a:spLocks noChangeShapeType="1"/>
            </p:cNvSpPr>
            <p:nvPr/>
          </p:nvSpPr>
          <p:spPr bwMode="auto">
            <a:xfrm>
              <a:off x="2160" y="2928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457" name="Line 25"/>
            <p:cNvSpPr>
              <a:spLocks noChangeShapeType="1"/>
            </p:cNvSpPr>
            <p:nvPr/>
          </p:nvSpPr>
          <p:spPr bwMode="auto">
            <a:xfrm flipV="1">
              <a:off x="2160" y="1824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8458" name="Picture 26" descr="violin"/>
            <p:cNvPicPr>
              <a:picLocks noChangeAspect="1" noChangeArrowheads="1"/>
            </p:cNvPicPr>
            <p:nvPr/>
          </p:nvPicPr>
          <p:blipFill>
            <a:blip r:embed="rId5" cstate="print"/>
            <a:srcRect t="76233"/>
            <a:stretch>
              <a:fillRect/>
            </a:stretch>
          </p:blipFill>
          <p:spPr bwMode="auto">
            <a:xfrm>
              <a:off x="864" y="2976"/>
              <a:ext cx="33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59" name="Picture 27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50569" t="17148" r="37727" b="76851"/>
            <a:stretch>
              <a:fillRect/>
            </a:stretch>
          </p:blipFill>
          <p:spPr bwMode="auto">
            <a:xfrm>
              <a:off x="3360" y="2963"/>
              <a:ext cx="240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60" name="Picture 28" descr="bicycle"/>
            <p:cNvPicPr>
              <a:picLocks noChangeAspect="1" noChangeArrowheads="1"/>
            </p:cNvPicPr>
            <p:nvPr/>
          </p:nvPicPr>
          <p:blipFill>
            <a:blip r:embed="rId4" cstate="print"/>
            <a:srcRect l="20000" r="55000" b="54236"/>
            <a:stretch>
              <a:fillRect/>
            </a:stretch>
          </p:blipFill>
          <p:spPr bwMode="auto">
            <a:xfrm>
              <a:off x="2304" y="2953"/>
              <a:ext cx="197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61" name="Picture 29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49399" t="22293" r="38898" b="71706"/>
            <a:stretch>
              <a:fillRect/>
            </a:stretch>
          </p:blipFill>
          <p:spPr bwMode="auto">
            <a:xfrm>
              <a:off x="2592" y="2976"/>
              <a:ext cx="240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62" name="Picture 30" descr="violin"/>
            <p:cNvPicPr>
              <a:picLocks noChangeAspect="1" noChangeArrowheads="1"/>
            </p:cNvPicPr>
            <p:nvPr/>
          </p:nvPicPr>
          <p:blipFill>
            <a:blip r:embed="rId5" cstate="print"/>
            <a:srcRect t="76233"/>
            <a:stretch>
              <a:fillRect/>
            </a:stretch>
          </p:blipFill>
          <p:spPr bwMode="auto">
            <a:xfrm>
              <a:off x="2832" y="2976"/>
              <a:ext cx="33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63" name="Picture 31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50569" t="17148" r="37727" b="76851"/>
            <a:stretch>
              <a:fillRect/>
            </a:stretch>
          </p:blipFill>
          <p:spPr bwMode="auto">
            <a:xfrm>
              <a:off x="5280" y="2963"/>
              <a:ext cx="240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64" name="Picture 32" descr="bicycle"/>
            <p:cNvPicPr>
              <a:picLocks noChangeAspect="1" noChangeArrowheads="1"/>
            </p:cNvPicPr>
            <p:nvPr/>
          </p:nvPicPr>
          <p:blipFill>
            <a:blip r:embed="rId4" cstate="print"/>
            <a:srcRect l="20000" r="55000" b="54236"/>
            <a:stretch>
              <a:fillRect/>
            </a:stretch>
          </p:blipFill>
          <p:spPr bwMode="auto">
            <a:xfrm>
              <a:off x="4224" y="2953"/>
              <a:ext cx="197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65" name="Picture 33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49399" t="22293" r="38898" b="71706"/>
            <a:stretch>
              <a:fillRect/>
            </a:stretch>
          </p:blipFill>
          <p:spPr bwMode="auto">
            <a:xfrm>
              <a:off x="4560" y="2953"/>
              <a:ext cx="240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66" name="Picture 34" descr="violin"/>
            <p:cNvPicPr>
              <a:picLocks noChangeAspect="1" noChangeArrowheads="1"/>
            </p:cNvPicPr>
            <p:nvPr/>
          </p:nvPicPr>
          <p:blipFill>
            <a:blip r:embed="rId5" cstate="print"/>
            <a:srcRect t="76233"/>
            <a:stretch>
              <a:fillRect/>
            </a:stretch>
          </p:blipFill>
          <p:spPr bwMode="auto">
            <a:xfrm>
              <a:off x="4848" y="2976"/>
              <a:ext cx="33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077200" cy="838200"/>
          </a:xfrm>
        </p:spPr>
        <p:txBody>
          <a:bodyPr/>
          <a:lstStyle/>
          <a:p>
            <a:r>
              <a:rPr lang="en-US" dirty="0"/>
              <a:t>Bag-of-features steps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219200" y="2805112"/>
            <a:ext cx="6934200" cy="1919287"/>
            <a:chOff x="304800" y="2362200"/>
            <a:chExt cx="8534400" cy="2362200"/>
          </a:xfrm>
        </p:grpSpPr>
        <p:grpSp>
          <p:nvGrpSpPr>
            <p:cNvPr id="36" name="Group 54"/>
            <p:cNvGrpSpPr>
              <a:grpSpLocks/>
            </p:cNvGrpSpPr>
            <p:nvPr/>
          </p:nvGrpSpPr>
          <p:grpSpPr bwMode="auto">
            <a:xfrm>
              <a:off x="609602" y="2514592"/>
              <a:ext cx="1547814" cy="2000247"/>
              <a:chOff x="288" y="2928"/>
              <a:chExt cx="864" cy="1116"/>
            </a:xfrm>
          </p:grpSpPr>
          <p:pic>
            <p:nvPicPr>
              <p:cNvPr id="52" name="Picture 55" descr="ermine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9399" t="22293" r="38898" b="71706"/>
              <a:stretch>
                <a:fillRect/>
              </a:stretch>
            </p:blipFill>
            <p:spPr bwMode="auto">
              <a:xfrm>
                <a:off x="720" y="3216"/>
                <a:ext cx="288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3" name="Picture 56" descr="ermine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57591" t="4288" r="29535" b="88853"/>
              <a:stretch>
                <a:fillRect/>
              </a:stretch>
            </p:blipFill>
            <p:spPr bwMode="auto">
              <a:xfrm>
                <a:off x="864" y="3504"/>
                <a:ext cx="288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57" descr="ermine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58762" t="14577" r="31876" b="79422"/>
              <a:stretch>
                <a:fillRect/>
              </a:stretch>
            </p:blipFill>
            <p:spPr bwMode="auto">
              <a:xfrm>
                <a:off x="384" y="3504"/>
                <a:ext cx="288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58" descr="ermine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58762" t="27437" r="31876" b="67418"/>
              <a:stretch>
                <a:fillRect/>
              </a:stretch>
            </p:blipFill>
            <p:spPr bwMode="auto">
              <a:xfrm>
                <a:off x="288" y="3216"/>
                <a:ext cx="288" cy="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6" name="Picture 59" descr="ermine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59932" t="23151" r="31876" b="71706"/>
              <a:stretch>
                <a:fillRect/>
              </a:stretch>
            </p:blipFill>
            <p:spPr bwMode="auto">
              <a:xfrm>
                <a:off x="624" y="2928"/>
                <a:ext cx="288" cy="2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7" name="Picture 60" descr="ermine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50569" t="17148" r="37727" b="76851"/>
              <a:stretch>
                <a:fillRect/>
              </a:stretch>
            </p:blipFill>
            <p:spPr bwMode="auto">
              <a:xfrm>
                <a:off x="768" y="3792"/>
                <a:ext cx="360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37" name="Picture 62" descr="bicycle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7500" t="75458"/>
            <a:stretch>
              <a:fillRect/>
            </a:stretch>
          </p:blipFill>
          <p:spPr bwMode="auto">
            <a:xfrm>
              <a:off x="3352800" y="3511550"/>
              <a:ext cx="782638" cy="354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63" descr="bicycle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001" t="49956" r="42499" b="16507"/>
            <a:stretch>
              <a:fillRect/>
            </a:stretch>
          </p:blipFill>
          <p:spPr bwMode="auto">
            <a:xfrm>
              <a:off x="4862513" y="3670300"/>
              <a:ext cx="568325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64" descr="bicycle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3188" r="60001"/>
            <a:stretch>
              <a:fillRect/>
            </a:stretch>
          </p:blipFill>
          <p:spPr bwMode="auto">
            <a:xfrm>
              <a:off x="3744913" y="2667000"/>
              <a:ext cx="695325" cy="692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65" descr="bicycle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2500" t="20612" r="22501" b="37468"/>
            <a:stretch>
              <a:fillRect/>
            </a:stretch>
          </p:blipFill>
          <p:spPr bwMode="auto">
            <a:xfrm>
              <a:off x="4600575" y="2974975"/>
              <a:ext cx="782638" cy="434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66" descr="bicycle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000" r="55000" b="54236"/>
            <a:stretch>
              <a:fillRect/>
            </a:stretch>
          </p:blipFill>
          <p:spPr bwMode="auto">
            <a:xfrm>
              <a:off x="4167188" y="3670300"/>
              <a:ext cx="515937" cy="563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67" descr="violin"/>
            <p:cNvPicPr>
              <a:picLocks noChangeAspect="1" noChangeArrowheads="1"/>
            </p:cNvPicPr>
            <p:nvPr/>
          </p:nvPicPr>
          <p:blipFill>
            <a:blip r:embed="rId5" cstate="print"/>
            <a:srcRect l="35715" t="2991" r="21428" b="71085"/>
            <a:stretch>
              <a:fillRect/>
            </a:stretch>
          </p:blipFill>
          <p:spPr bwMode="auto">
            <a:xfrm>
              <a:off x="7086600" y="3962400"/>
              <a:ext cx="401638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3" name="Group 68"/>
            <p:cNvGrpSpPr>
              <a:grpSpLocks/>
            </p:cNvGrpSpPr>
            <p:nvPr/>
          </p:nvGrpSpPr>
          <p:grpSpPr bwMode="auto">
            <a:xfrm>
              <a:off x="6738936" y="2651125"/>
              <a:ext cx="2024062" cy="1704975"/>
              <a:chOff x="4416" y="3072"/>
              <a:chExt cx="1035" cy="872"/>
            </a:xfrm>
          </p:grpSpPr>
          <p:pic>
            <p:nvPicPr>
              <p:cNvPr id="47" name="Picture 69" descr="violin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26286" b="52684"/>
              <a:stretch>
                <a:fillRect/>
              </a:stretch>
            </p:blipFill>
            <p:spPr bwMode="auto">
              <a:xfrm>
                <a:off x="4752" y="3600"/>
                <a:ext cx="377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8" name="Picture 70" descr="violin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50055" b="26286"/>
              <a:stretch>
                <a:fillRect/>
              </a:stretch>
            </p:blipFill>
            <p:spPr bwMode="auto">
              <a:xfrm>
                <a:off x="5040" y="3360"/>
                <a:ext cx="411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" name="Picture 71" descr="violin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76233"/>
              <a:stretch>
                <a:fillRect/>
              </a:stretch>
            </p:blipFill>
            <p:spPr bwMode="auto">
              <a:xfrm>
                <a:off x="4560" y="3408"/>
                <a:ext cx="446" cy="1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0" name="Picture 72" descr="violin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56544" t="49945" r="-523" b="18510"/>
              <a:stretch>
                <a:fillRect/>
              </a:stretch>
            </p:blipFill>
            <p:spPr bwMode="auto">
              <a:xfrm>
                <a:off x="4416" y="3456"/>
                <a:ext cx="211" cy="3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1" name="Picture 73" descr="violin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31544" b="47426"/>
              <a:stretch>
                <a:fillRect/>
              </a:stretch>
            </p:blipFill>
            <p:spPr bwMode="auto">
              <a:xfrm>
                <a:off x="4608" y="3072"/>
                <a:ext cx="480" cy="2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4" name="Rectangle 74"/>
            <p:cNvSpPr>
              <a:spLocks noChangeArrowheads="1"/>
            </p:cNvSpPr>
            <p:nvPr/>
          </p:nvSpPr>
          <p:spPr bwMode="auto">
            <a:xfrm>
              <a:off x="304800" y="2362200"/>
              <a:ext cx="2133600" cy="2362200"/>
            </a:xfrm>
            <a:prstGeom prst="rect">
              <a:avLst/>
            </a:prstGeom>
            <a:noFill/>
            <a:ln w="38100">
              <a:solidFill>
                <a:srgbClr val="864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5" name="Rectangle 75"/>
            <p:cNvSpPr>
              <a:spLocks noChangeArrowheads="1"/>
            </p:cNvSpPr>
            <p:nvPr/>
          </p:nvSpPr>
          <p:spPr bwMode="auto">
            <a:xfrm>
              <a:off x="3200400" y="2362200"/>
              <a:ext cx="2438400" cy="2362200"/>
            </a:xfrm>
            <a:prstGeom prst="rect">
              <a:avLst/>
            </a:prstGeom>
            <a:noFill/>
            <a:ln w="38100">
              <a:solidFill>
                <a:srgbClr val="864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" name="Rectangle 76"/>
            <p:cNvSpPr>
              <a:spLocks noChangeArrowheads="1"/>
            </p:cNvSpPr>
            <p:nvPr/>
          </p:nvSpPr>
          <p:spPr bwMode="auto">
            <a:xfrm>
              <a:off x="6400800" y="2362200"/>
              <a:ext cx="2438400" cy="2362200"/>
            </a:xfrm>
            <a:prstGeom prst="rect">
              <a:avLst/>
            </a:prstGeom>
            <a:noFill/>
            <a:ln w="38100">
              <a:solidFill>
                <a:srgbClr val="864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7537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060122" y="2228850"/>
            <a:ext cx="2522246" cy="2000250"/>
            <a:chOff x="5222828" y="1752600"/>
            <a:chExt cx="3362995" cy="2667000"/>
          </a:xfrm>
        </p:grpSpPr>
        <p:grpSp>
          <p:nvGrpSpPr>
            <p:cNvPr id="7" name="Group 48"/>
            <p:cNvGrpSpPr/>
            <p:nvPr/>
          </p:nvGrpSpPr>
          <p:grpSpPr>
            <a:xfrm>
              <a:off x="5222828" y="1752600"/>
              <a:ext cx="3362995" cy="2245043"/>
              <a:chOff x="5222828" y="3486018"/>
              <a:chExt cx="3362995" cy="2245043"/>
            </a:xfrm>
          </p:grpSpPr>
          <p:pic>
            <p:nvPicPr>
              <p:cNvPr id="9" name="Picture 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222828" y="3486018"/>
                <a:ext cx="3362995" cy="11314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172200" y="5238618"/>
                <a:ext cx="185544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900" b="1" kern="0" dirty="0">
                    <a:solidFill>
                      <a:srgbClr val="7030A0"/>
                    </a:solidFill>
                    <a:latin typeface="Arial"/>
                    <a:cs typeface="Arial"/>
                  </a:rPr>
                  <a:t>Feature    pooling</a:t>
                </a:r>
              </a:p>
              <a:p>
                <a:pPr>
                  <a:defRPr/>
                </a:pPr>
                <a:r>
                  <a:rPr lang="en-US" sz="900" b="1" kern="0" dirty="0">
                    <a:solidFill>
                      <a:srgbClr val="7030A0"/>
                    </a:solidFill>
                    <a:latin typeface="Arial"/>
                    <a:cs typeface="Arial"/>
                  </a:rPr>
                  <a:t>(average  pooling)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307167" y="4711800"/>
                <a:ext cx="1771107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900" b="1" kern="0" dirty="0">
                    <a:solidFill>
                      <a:srgbClr val="FF0000"/>
                    </a:solidFill>
                    <a:latin typeface="Arial"/>
                    <a:cs typeface="Arial"/>
                  </a:rPr>
                  <a:t>Histogram  </a:t>
                </a:r>
              </a:p>
            </p:txBody>
          </p:sp>
        </p:grpSp>
        <p:cxnSp>
          <p:nvCxnSpPr>
            <p:cNvPr id="8" name="Straight Arrow Connector 7"/>
            <p:cNvCxnSpPr/>
            <p:nvPr/>
          </p:nvCxnSpPr>
          <p:spPr>
            <a:xfrm flipV="1">
              <a:off x="6934200" y="2971800"/>
              <a:ext cx="0" cy="1447800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tailEnd type="arrow"/>
            </a:ln>
            <a:effectLst/>
          </p:spPr>
        </p:cxnSp>
      </p:grpSp>
      <p:grpSp>
        <p:nvGrpSpPr>
          <p:cNvPr id="14" name="Group 13"/>
          <p:cNvGrpSpPr/>
          <p:nvPr/>
        </p:nvGrpSpPr>
        <p:grpSpPr>
          <a:xfrm>
            <a:off x="4456274" y="3953224"/>
            <a:ext cx="3301840" cy="1697483"/>
            <a:chOff x="4417697" y="4127964"/>
            <a:chExt cx="4402453" cy="2263311"/>
          </a:xfrm>
        </p:grpSpPr>
        <p:grpSp>
          <p:nvGrpSpPr>
            <p:cNvPr id="15" name="Group 14"/>
            <p:cNvGrpSpPr/>
            <p:nvPr/>
          </p:nvGrpSpPr>
          <p:grpSpPr>
            <a:xfrm>
              <a:off x="4417697" y="4127964"/>
              <a:ext cx="3888103" cy="1971012"/>
              <a:chOff x="4417697" y="4051764"/>
              <a:chExt cx="3888103" cy="1971012"/>
            </a:xfrm>
          </p:grpSpPr>
          <p:grpSp>
            <p:nvGrpSpPr>
              <p:cNvPr id="17" name="Group 75"/>
              <p:cNvGrpSpPr/>
              <p:nvPr/>
            </p:nvGrpSpPr>
            <p:grpSpPr>
              <a:xfrm>
                <a:off x="4417697" y="4051764"/>
                <a:ext cx="3888103" cy="1971012"/>
                <a:chOff x="4417697" y="4051764"/>
                <a:chExt cx="3888103" cy="1971012"/>
              </a:xfrm>
            </p:grpSpPr>
            <p:grpSp>
              <p:nvGrpSpPr>
                <p:cNvPr id="21" name="Group 71"/>
                <p:cNvGrpSpPr/>
                <p:nvPr/>
              </p:nvGrpSpPr>
              <p:grpSpPr>
                <a:xfrm>
                  <a:off x="4417697" y="4051764"/>
                  <a:ext cx="3430903" cy="1708209"/>
                  <a:chOff x="4417697" y="4051764"/>
                  <a:chExt cx="3430903" cy="1708209"/>
                </a:xfrm>
              </p:grpSpPr>
              <p:graphicFrame>
                <p:nvGraphicFramePr>
                  <p:cNvPr id="23" name="Object 4"/>
                  <p:cNvGraphicFramePr>
                    <a:graphicFrameLocks noChangeAspect="1"/>
                  </p:cNvGraphicFramePr>
                  <p:nvPr/>
                </p:nvGraphicFramePr>
                <p:xfrm>
                  <a:off x="6535738" y="4406900"/>
                  <a:ext cx="1312862" cy="109696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30135" name="Equation" r:id="rId6" imgW="888840" imgH="888840" progId="Equation.3">
                          <p:embed/>
                        </p:oleObj>
                      </mc:Choice>
                      <mc:Fallback>
                        <p:oleObj name="Equation" r:id="rId6" imgW="888840" imgH="88884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535738" y="4406900"/>
                                <a:ext cx="1312862" cy="1096963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cxnSp>
                <p:nvCxnSpPr>
                  <p:cNvPr id="24" name="Elbow Connector 23"/>
                  <p:cNvCxnSpPr>
                    <a:stCxn id="54" idx="3"/>
                  </p:cNvCxnSpPr>
                  <p:nvPr/>
                </p:nvCxnSpPr>
                <p:spPr>
                  <a:xfrm flipH="1">
                    <a:off x="4417697" y="4051764"/>
                    <a:ext cx="306703" cy="1708209"/>
                  </a:xfrm>
                  <a:prstGeom prst="bentConnector3">
                    <a:avLst>
                      <a:gd name="adj1" fmla="val -74535"/>
                    </a:avLst>
                  </a:prstGeom>
                  <a:noFill/>
                  <a:ln w="9525" cap="flat" cmpd="sng" algn="ctr">
                    <a:solidFill>
                      <a:srgbClr val="0070C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" name="Straight Arrow Connector 63"/>
                  <p:cNvCxnSpPr/>
                  <p:nvPr/>
                </p:nvCxnSpPr>
                <p:spPr>
                  <a:xfrm>
                    <a:off x="5028614" y="4953000"/>
                    <a:ext cx="1295986" cy="0"/>
                  </a:xfrm>
                  <a:prstGeom prst="straightConnector1">
                    <a:avLst/>
                  </a:prstGeom>
                  <a:noFill/>
                  <a:ln w="12700" cap="flat" cmpd="sng" algn="ctr">
                    <a:solidFill>
                      <a:srgbClr val="000000">
                        <a:shade val="95000"/>
                        <a:satMod val="105000"/>
                      </a:srgbClr>
                    </a:solidFill>
                    <a:prstDash val="solid"/>
                    <a:tailEnd type="arrow"/>
                  </a:ln>
                  <a:effectLst/>
                </p:spPr>
              </p:cxnSp>
              <p:sp>
                <p:nvSpPr>
                  <p:cNvPr id="26" name="Rectangle 25"/>
                  <p:cNvSpPr/>
                  <p:nvPr/>
                </p:nvSpPr>
                <p:spPr>
                  <a:xfrm>
                    <a:off x="4876800" y="4687669"/>
                    <a:ext cx="1828800" cy="67710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900" b="1" kern="0" dirty="0">
                        <a:solidFill>
                          <a:srgbClr val="7030A0"/>
                        </a:solidFill>
                        <a:latin typeface="Arial"/>
                        <a:cs typeface="Arial"/>
                      </a:rPr>
                      <a:t>Feature encoding</a:t>
                    </a:r>
                  </a:p>
                  <a:p>
                    <a:pPr>
                      <a:defRPr/>
                    </a:pPr>
                    <a:r>
                      <a:rPr lang="en-US" sz="900" b="1" kern="0" dirty="0">
                        <a:solidFill>
                          <a:srgbClr val="7030A0"/>
                        </a:solidFill>
                        <a:latin typeface="Arial"/>
                        <a:cs typeface="Arial"/>
                      </a:rPr>
                      <a:t>(Feature quantization) </a:t>
                    </a:r>
                    <a:endParaRPr lang="en-US" sz="900" kern="0" dirty="0">
                      <a:solidFill>
                        <a:srgbClr val="000000"/>
                      </a:solidFill>
                      <a:latin typeface="Arial"/>
                      <a:cs typeface="Arial"/>
                    </a:endParaRPr>
                  </a:p>
                </p:txBody>
              </p:sp>
            </p:grpSp>
            <p:sp>
              <p:nvSpPr>
                <p:cNvPr id="22" name="TextBox 21"/>
                <p:cNvSpPr txBox="1"/>
                <p:nvPr/>
              </p:nvSpPr>
              <p:spPr>
                <a:xfrm>
                  <a:off x="6324600" y="5715000"/>
                  <a:ext cx="1981200" cy="307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en-US" sz="900" b="1" kern="0" dirty="0">
                      <a:solidFill>
                        <a:srgbClr val="FF0000"/>
                      </a:solidFill>
                      <a:latin typeface="Arial"/>
                      <a:cs typeface="Arial"/>
                    </a:rPr>
                    <a:t>Cluster index(v)</a:t>
                  </a:r>
                </a:p>
              </p:txBody>
            </p:sp>
          </p:grpSp>
          <p:cxnSp>
            <p:nvCxnSpPr>
              <p:cNvPr id="18" name="Straight Connector 17"/>
              <p:cNvCxnSpPr/>
              <p:nvPr/>
            </p:nvCxnSpPr>
            <p:spPr>
              <a:xfrm>
                <a:off x="6705600" y="4419600"/>
                <a:ext cx="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7030A0"/>
                </a:solidFill>
                <a:prstDash val="solid"/>
              </a:ln>
              <a:effectLst/>
            </p:spPr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7010400" y="4419600"/>
                <a:ext cx="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7030A0"/>
                </a:solidFill>
                <a:prstDash val="solid"/>
              </a:ln>
              <a:effectLst/>
            </p:spPr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7543800" y="4419600"/>
                <a:ext cx="0" cy="1066800"/>
              </a:xfrm>
              <a:prstGeom prst="line">
                <a:avLst/>
              </a:prstGeom>
              <a:noFill/>
              <a:ln w="9525" cap="flat" cmpd="sng" algn="ctr">
                <a:solidFill>
                  <a:srgbClr val="7030A0"/>
                </a:solidFill>
                <a:prstDash val="solid"/>
              </a:ln>
              <a:effectLst/>
            </p:spPr>
          </p:cxnSp>
        </p:grpSp>
        <p:graphicFrame>
          <p:nvGraphicFramePr>
            <p:cNvPr id="16" name="Object 15"/>
            <p:cNvGraphicFramePr>
              <a:graphicFrameLocks noChangeAspect="1"/>
            </p:cNvGraphicFramePr>
            <p:nvPr/>
          </p:nvGraphicFramePr>
          <p:xfrm>
            <a:off x="6054725" y="5954713"/>
            <a:ext cx="2765425" cy="436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136" name="Equation" r:id="rId8" imgW="1307880" imgH="241200" progId="Equation.3">
                    <p:embed/>
                  </p:oleObj>
                </mc:Choice>
                <mc:Fallback>
                  <p:oleObj name="Equation" r:id="rId8" imgW="130788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54725" y="5954713"/>
                          <a:ext cx="2765425" cy="4365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Group 26"/>
          <p:cNvGrpSpPr/>
          <p:nvPr/>
        </p:nvGrpSpPr>
        <p:grpSpPr>
          <a:xfrm>
            <a:off x="1757595" y="2274725"/>
            <a:ext cx="2753401" cy="851565"/>
            <a:chOff x="819459" y="1889966"/>
            <a:chExt cx="3671201" cy="1135420"/>
          </a:xfrm>
        </p:grpSpPr>
        <p:grpSp>
          <p:nvGrpSpPr>
            <p:cNvPr id="28" name="Group 56"/>
            <p:cNvGrpSpPr/>
            <p:nvPr/>
          </p:nvGrpSpPr>
          <p:grpSpPr>
            <a:xfrm>
              <a:off x="2189649" y="1889966"/>
              <a:ext cx="2301011" cy="1135420"/>
              <a:chOff x="2209800" y="1925190"/>
              <a:chExt cx="2075198" cy="917575"/>
            </a:xfrm>
          </p:grpSpPr>
          <p:pic>
            <p:nvPicPr>
              <p:cNvPr id="31" name="Picture 54" descr="DaVinci_face_only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2209800" y="1981200"/>
                <a:ext cx="581025" cy="719137"/>
              </a:xfrm>
              <a:prstGeom prst="rect">
                <a:avLst/>
              </a:prstGeom>
              <a:noFill/>
            </p:spPr>
          </p:pic>
          <p:pic>
            <p:nvPicPr>
              <p:cNvPr id="32" name="Picture 55" descr="bicycle"/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743200" y="2133600"/>
                <a:ext cx="990600" cy="590550"/>
              </a:xfrm>
              <a:prstGeom prst="rect">
                <a:avLst/>
              </a:prstGeom>
              <a:noFill/>
            </p:spPr>
          </p:pic>
          <p:pic>
            <p:nvPicPr>
              <p:cNvPr id="33" name="Picture 56" descr="violin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 rot="2301100">
                <a:off x="3900823" y="1925190"/>
                <a:ext cx="384175" cy="917575"/>
              </a:xfrm>
              <a:prstGeom prst="rect">
                <a:avLst/>
              </a:prstGeom>
              <a:noFill/>
            </p:spPr>
          </p:pic>
        </p:grpSp>
        <p:sp>
          <p:nvSpPr>
            <p:cNvPr id="29" name="TextBox 35"/>
            <p:cNvSpPr txBox="1"/>
            <p:nvPr/>
          </p:nvSpPr>
          <p:spPr>
            <a:xfrm>
              <a:off x="819459" y="2053565"/>
              <a:ext cx="126737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900" kern="0" dirty="0">
                  <a:solidFill>
                    <a:srgbClr val="FF0000"/>
                  </a:solidFill>
                  <a:latin typeface="Arial"/>
                  <a:cs typeface="Arial"/>
                </a:rPr>
                <a:t>Original images 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428750" y="3104606"/>
            <a:ext cx="3257550" cy="1410245"/>
            <a:chOff x="381000" y="2996473"/>
            <a:chExt cx="4343400" cy="1880327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609600" y="3733800"/>
              <a:ext cx="0" cy="1143000"/>
            </a:xfrm>
            <a:prstGeom prst="line">
              <a:avLst/>
            </a:prstGeom>
            <a:noFill/>
            <a:ln w="9525" cap="flat" cmpd="sng" algn="ctr">
              <a:solidFill>
                <a:srgbClr val="7030A0"/>
              </a:solidFill>
              <a:prstDash val="soli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>
            <a:xfrm>
              <a:off x="1752600" y="3733800"/>
              <a:ext cx="0" cy="1143000"/>
            </a:xfrm>
            <a:prstGeom prst="line">
              <a:avLst/>
            </a:prstGeom>
            <a:noFill/>
            <a:ln w="9525" cap="flat" cmpd="sng" algn="ctr">
              <a:solidFill>
                <a:srgbClr val="7030A0"/>
              </a:solidFill>
              <a:prstDash val="solid"/>
            </a:ln>
            <a:effectLst/>
          </p:spPr>
        </p:cxnSp>
        <p:grpSp>
          <p:nvGrpSpPr>
            <p:cNvPr id="36" name="Group 35"/>
            <p:cNvGrpSpPr/>
            <p:nvPr/>
          </p:nvGrpSpPr>
          <p:grpSpPr>
            <a:xfrm>
              <a:off x="381000" y="2996473"/>
              <a:ext cx="4343400" cy="1804127"/>
              <a:chOff x="381000" y="2996473"/>
              <a:chExt cx="4343400" cy="1804127"/>
            </a:xfrm>
          </p:grpSpPr>
          <p:pic>
            <p:nvPicPr>
              <p:cNvPr id="37" name="Picture 14" descr="bicycle"/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0000" r="55000" b="54236"/>
              <a:stretch>
                <a:fillRect/>
              </a:stretch>
            </p:blipFill>
            <p:spPr bwMode="auto">
              <a:xfrm>
                <a:off x="4205178" y="3648998"/>
                <a:ext cx="129272" cy="427244"/>
              </a:xfrm>
              <a:prstGeom prst="rect">
                <a:avLst/>
              </a:prstGeom>
              <a:noFill/>
            </p:spPr>
          </p:pic>
          <p:pic>
            <p:nvPicPr>
              <p:cNvPr id="38" name="Picture 17" descr="violin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 l="35715" t="2991" r="21428" b="71085"/>
              <a:stretch>
                <a:fillRect/>
              </a:stretch>
            </p:blipFill>
            <p:spPr bwMode="auto">
              <a:xfrm>
                <a:off x="3610250" y="3714938"/>
                <a:ext cx="160568" cy="703373"/>
              </a:xfrm>
              <a:prstGeom prst="rect">
                <a:avLst/>
              </a:prstGeom>
              <a:noFill/>
            </p:spPr>
          </p:pic>
          <p:pic>
            <p:nvPicPr>
              <p:cNvPr id="39" name="Picture 6" descr="ermine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 l="49399" t="22293" r="38898" b="71706"/>
              <a:stretch>
                <a:fillRect/>
              </a:stretch>
            </p:blipFill>
            <p:spPr bwMode="auto">
              <a:xfrm>
                <a:off x="2270983" y="4252727"/>
                <a:ext cx="174176" cy="369545"/>
              </a:xfrm>
              <a:prstGeom prst="rect">
                <a:avLst/>
              </a:prstGeom>
              <a:noFill/>
            </p:spPr>
          </p:pic>
          <p:pic>
            <p:nvPicPr>
              <p:cNvPr id="40" name="Picture 7" descr="ermine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 l="57591" t="4288" r="29535" b="88853"/>
              <a:stretch>
                <a:fillRect/>
              </a:stretch>
            </p:blipFill>
            <p:spPr bwMode="auto">
              <a:xfrm>
                <a:off x="4335572" y="4186786"/>
                <a:ext cx="174176" cy="383283"/>
              </a:xfrm>
              <a:prstGeom prst="rect">
                <a:avLst/>
              </a:prstGeom>
              <a:noFill/>
            </p:spPr>
          </p:pic>
          <p:pic>
            <p:nvPicPr>
              <p:cNvPr id="41" name="Picture 8" descr="ermine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 l="58762" t="14577" r="31876" b="79422"/>
              <a:stretch>
                <a:fillRect/>
              </a:stretch>
            </p:blipFill>
            <p:spPr bwMode="auto">
              <a:xfrm>
                <a:off x="2270983" y="3659256"/>
                <a:ext cx="174176" cy="461589"/>
              </a:xfrm>
              <a:prstGeom prst="rect">
                <a:avLst/>
              </a:prstGeom>
              <a:noFill/>
            </p:spPr>
          </p:pic>
          <p:pic>
            <p:nvPicPr>
              <p:cNvPr id="42" name="Picture 9" descr="ermine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 l="58762" t="27437" r="31876" b="67418"/>
              <a:stretch>
                <a:fillRect/>
              </a:stretch>
            </p:blipFill>
            <p:spPr bwMode="auto">
              <a:xfrm>
                <a:off x="3792260" y="4186786"/>
                <a:ext cx="174176" cy="395647"/>
              </a:xfrm>
              <a:prstGeom prst="rect">
                <a:avLst/>
              </a:prstGeom>
              <a:noFill/>
            </p:spPr>
          </p:pic>
          <p:pic>
            <p:nvPicPr>
              <p:cNvPr id="43" name="Picture 10" descr="ermine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 l="59932" t="23151" r="31876" b="71706"/>
              <a:stretch>
                <a:fillRect/>
              </a:stretch>
            </p:blipFill>
            <p:spPr bwMode="auto">
              <a:xfrm>
                <a:off x="2662169" y="3734814"/>
                <a:ext cx="174176" cy="451971"/>
              </a:xfrm>
              <a:prstGeom prst="rect">
                <a:avLst/>
              </a:prstGeom>
              <a:noFill/>
            </p:spPr>
          </p:pic>
          <p:pic>
            <p:nvPicPr>
              <p:cNvPr id="44" name="Picture 11" descr="ermine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 l="50569" t="17148" r="37727" b="76851"/>
              <a:stretch>
                <a:fillRect/>
              </a:stretch>
            </p:blipFill>
            <p:spPr bwMode="auto">
              <a:xfrm>
                <a:off x="3357610" y="3725198"/>
                <a:ext cx="217720" cy="461589"/>
              </a:xfrm>
              <a:prstGeom prst="rect">
                <a:avLst/>
              </a:prstGeom>
              <a:noFill/>
            </p:spPr>
          </p:pic>
          <p:pic>
            <p:nvPicPr>
              <p:cNvPr id="45" name="Picture 12" descr="bicycle"/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7500" t="75458"/>
              <a:stretch>
                <a:fillRect/>
              </a:stretch>
            </p:blipFill>
            <p:spPr bwMode="auto">
              <a:xfrm>
                <a:off x="2662169" y="4318669"/>
                <a:ext cx="195948" cy="267886"/>
              </a:xfrm>
              <a:prstGeom prst="rect">
                <a:avLst/>
              </a:prstGeom>
              <a:noFill/>
            </p:spPr>
          </p:pic>
          <p:pic>
            <p:nvPicPr>
              <p:cNvPr id="46" name="Picture 13" descr="bicycle"/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5001" t="49956" r="42499" b="16507"/>
              <a:stretch>
                <a:fillRect/>
              </a:stretch>
            </p:blipFill>
            <p:spPr bwMode="auto">
              <a:xfrm>
                <a:off x="4574631" y="4186786"/>
                <a:ext cx="142425" cy="383283"/>
              </a:xfrm>
              <a:prstGeom prst="rect">
                <a:avLst/>
              </a:prstGeom>
              <a:noFill/>
            </p:spPr>
          </p:pic>
          <p:pic>
            <p:nvPicPr>
              <p:cNvPr id="47" name="Picture 15" descr="bicycle"/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33188" r="60001"/>
              <a:stretch>
                <a:fillRect/>
              </a:stretch>
            </p:blipFill>
            <p:spPr bwMode="auto">
              <a:xfrm>
                <a:off x="3140284" y="3727945"/>
                <a:ext cx="174176" cy="524782"/>
              </a:xfrm>
              <a:prstGeom prst="rect">
                <a:avLst/>
              </a:prstGeom>
              <a:noFill/>
            </p:spPr>
          </p:pic>
          <p:pic>
            <p:nvPicPr>
              <p:cNvPr id="48" name="Picture 16" descr="bicycle"/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2500" t="20612" r="22501" b="37468"/>
              <a:stretch>
                <a:fillRect/>
              </a:stretch>
            </p:blipFill>
            <p:spPr bwMode="auto">
              <a:xfrm>
                <a:off x="3792260" y="3725198"/>
                <a:ext cx="195948" cy="329706"/>
              </a:xfrm>
              <a:prstGeom prst="rect">
                <a:avLst/>
              </a:prstGeom>
              <a:noFill/>
            </p:spPr>
          </p:pic>
          <p:pic>
            <p:nvPicPr>
              <p:cNvPr id="49" name="Picture 18" descr="violin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 t="26286" b="52684"/>
              <a:stretch>
                <a:fillRect/>
              </a:stretch>
            </p:blipFill>
            <p:spPr bwMode="auto">
              <a:xfrm>
                <a:off x="4009586" y="3791138"/>
                <a:ext cx="239491" cy="662160"/>
              </a:xfrm>
              <a:prstGeom prst="rect">
                <a:avLst/>
              </a:prstGeom>
              <a:noFill/>
            </p:spPr>
          </p:pic>
          <p:pic>
            <p:nvPicPr>
              <p:cNvPr id="50" name="Picture 19" descr="violin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 t="50055" b="26286"/>
              <a:stretch>
                <a:fillRect/>
              </a:stretch>
            </p:blipFill>
            <p:spPr bwMode="auto">
              <a:xfrm>
                <a:off x="2879494" y="3923022"/>
                <a:ext cx="261265" cy="447851"/>
              </a:xfrm>
              <a:prstGeom prst="rect">
                <a:avLst/>
              </a:prstGeom>
              <a:noFill/>
            </p:spPr>
          </p:pic>
          <p:pic>
            <p:nvPicPr>
              <p:cNvPr id="51" name="Picture 20" descr="violin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 t="76233"/>
              <a:stretch>
                <a:fillRect/>
              </a:stretch>
            </p:blipFill>
            <p:spPr bwMode="auto">
              <a:xfrm>
                <a:off x="3248947" y="4318669"/>
                <a:ext cx="283036" cy="375040"/>
              </a:xfrm>
              <a:prstGeom prst="rect">
                <a:avLst/>
              </a:prstGeom>
              <a:noFill/>
            </p:spPr>
          </p:pic>
          <p:pic>
            <p:nvPicPr>
              <p:cNvPr id="52" name="Picture 21" descr="violin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 l="56544" t="49945" r="-523" b="18510"/>
              <a:stretch>
                <a:fillRect/>
              </a:stretch>
            </p:blipFill>
            <p:spPr bwMode="auto">
              <a:xfrm>
                <a:off x="2488309" y="3857080"/>
                <a:ext cx="134261" cy="696504"/>
              </a:xfrm>
              <a:prstGeom prst="rect">
                <a:avLst/>
              </a:prstGeom>
              <a:noFill/>
            </p:spPr>
          </p:pic>
          <p:pic>
            <p:nvPicPr>
              <p:cNvPr id="53" name="Picture 22" descr="violin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 t="31544" b="47426"/>
              <a:stretch>
                <a:fillRect/>
              </a:stretch>
            </p:blipFill>
            <p:spPr bwMode="auto">
              <a:xfrm>
                <a:off x="4379037" y="3656509"/>
                <a:ext cx="304809" cy="464336"/>
              </a:xfrm>
              <a:prstGeom prst="rect">
                <a:avLst/>
              </a:prstGeom>
              <a:noFill/>
            </p:spPr>
          </p:pic>
          <p:sp>
            <p:nvSpPr>
              <p:cNvPr id="54" name="Rounded Rectangle 53"/>
              <p:cNvSpPr/>
              <p:nvPr/>
            </p:nvSpPr>
            <p:spPr>
              <a:xfrm>
                <a:off x="2105157" y="3562218"/>
                <a:ext cx="2619243" cy="1131491"/>
              </a:xfrm>
              <a:prstGeom prst="roundRect">
                <a:avLst/>
              </a:prstGeom>
              <a:noFill/>
              <a:ln w="25400" cap="flat" cmpd="sng" algn="ctr">
                <a:solidFill>
                  <a:srgbClr val="2D2D8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31"/>
                  <p:cNvSpPr txBox="1"/>
                  <p:nvPr/>
                </p:nvSpPr>
                <p:spPr>
                  <a:xfrm>
                    <a:off x="533400" y="3562218"/>
                    <a:ext cx="1603108" cy="3077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900" b="1" kern="0" dirty="0">
                        <a:solidFill>
                          <a:srgbClr val="FF0000"/>
                        </a:solidFill>
                        <a:latin typeface="Arial"/>
                        <a:cs typeface="Arial"/>
                      </a:rPr>
                      <a:t>Visual word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US" sz="900" b="1" i="1" kern="0">
                                <a:solidFill>
                                  <a:srgbClr val="FF0000"/>
                                </a:solidFill>
                                <a:latin typeface="Cambria Math"/>
                                <a:cs typeface="Arial"/>
                              </a:rPr>
                              <m:t>𝒙</m:t>
                            </m:r>
                          </m:e>
                          <m:sub>
                            <m:r>
                              <a:rPr lang="en-US" sz="900" b="1" i="1" kern="0">
                                <a:solidFill>
                                  <a:srgbClr val="FF0000"/>
                                </a:solidFill>
                                <a:latin typeface="Cambria Math"/>
                                <a:cs typeface="Arial"/>
                              </a:rPr>
                              <m:t>𝒊</m:t>
                            </m:r>
                          </m:sub>
                        </m:sSub>
                      </m:oMath>
                    </a14:m>
                    <a:r>
                      <a:rPr lang="en-US" sz="900" b="1" kern="0" dirty="0">
                        <a:solidFill>
                          <a:srgbClr val="FF0000"/>
                        </a:solidFill>
                        <a:latin typeface="Arial"/>
                        <a:cs typeface="Arial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55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3400" y="3562218"/>
                    <a:ext cx="1603108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382" t="-2174" b="-1304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Straight Arrow Connector 55"/>
              <p:cNvCxnSpPr/>
              <p:nvPr/>
            </p:nvCxnSpPr>
            <p:spPr>
              <a:xfrm rot="5400000">
                <a:off x="3259524" y="3278465"/>
                <a:ext cx="565745" cy="1761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2D2D8A">
                    <a:lumMod val="60000"/>
                    <a:lumOff val="40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57" name="TextBox 56"/>
              <p:cNvSpPr txBox="1"/>
              <p:nvPr/>
            </p:nvSpPr>
            <p:spPr>
              <a:xfrm>
                <a:off x="2189649" y="3048000"/>
                <a:ext cx="246602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900" b="1" kern="0" dirty="0">
                    <a:solidFill>
                      <a:srgbClr val="7030A0"/>
                    </a:solidFill>
                    <a:latin typeface="Arial"/>
                    <a:cs typeface="Arial"/>
                  </a:rPr>
                  <a:t>Feature extraction </a:t>
                </a:r>
              </a:p>
              <a:p>
                <a:pPr>
                  <a:defRPr/>
                </a:pPr>
                <a:r>
                  <a:rPr lang="en-US" sz="900" b="1" kern="0" dirty="0">
                    <a:solidFill>
                      <a:srgbClr val="7030A0"/>
                    </a:solidFill>
                    <a:latin typeface="Arial"/>
                    <a:cs typeface="Arial"/>
                  </a:rPr>
                  <a:t>  (SIFT/HOG, etc)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8" name="Object 57"/>
                  <p:cNvGraphicFramePr>
                    <a:graphicFrameLocks noChangeAspect="1"/>
                  </p:cNvGraphicFramePr>
                  <p:nvPr/>
                </p:nvGraphicFramePr>
                <p:xfrm>
                  <a:off x="381000" y="3810000"/>
                  <a:ext cx="1623928" cy="9906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30137" name="Equation" r:id="rId19" imgW="1828800" imgH="1117440" progId="Equation.3">
                          <p:embed/>
                        </p:oleObj>
                      </mc:Choice>
                      <mc:Fallback>
                        <p:oleObj name="Equation" r:id="rId19" imgW="1828800" imgH="111744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0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81000" y="3810000"/>
                                <a:ext cx="1623928" cy="990600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:ln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58" name="Object 57"/>
                  <p:cNvGraphicFramePr>
                    <a:graphicFrameLocks noChangeAspect="1"/>
                  </p:cNvGraphicFramePr>
                  <p:nvPr/>
                </p:nvGraphicFramePr>
                <p:xfrm>
                  <a:off x="381000" y="3810000"/>
                  <a:ext cx="1623928" cy="9906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8201" name="Equation" r:id="rId21" imgW="1828800" imgH="1117440" progId="Equation.3">
                          <p:embed/>
                        </p:oleObj>
                      </mc:Choice>
                      <mc:Fallback>
                        <p:oleObj name="Equation" r:id="rId21" imgW="1828800" imgH="111744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81000" y="3810000"/>
                                <a:ext cx="1623928" cy="990600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</p:grpSp>
      <p:sp>
        <p:nvSpPr>
          <p:cNvPr id="75" name="Oval 74"/>
          <p:cNvSpPr/>
          <p:nvPr/>
        </p:nvSpPr>
        <p:spPr>
          <a:xfrm>
            <a:off x="4800600" y="4286250"/>
            <a:ext cx="1314450" cy="8001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7" name="Title 1"/>
          <p:cNvSpPr>
            <a:spLocks noGrp="1"/>
          </p:cNvSpPr>
          <p:nvPr>
            <p:ph type="title"/>
          </p:nvPr>
        </p:nvSpPr>
        <p:spPr>
          <a:xfrm>
            <a:off x="1428750" y="837590"/>
            <a:ext cx="6172200" cy="857250"/>
          </a:xfrm>
        </p:spPr>
        <p:txBody>
          <a:bodyPr>
            <a:normAutofit/>
          </a:bodyPr>
          <a:lstStyle/>
          <a:p>
            <a:pPr marL="257175" indent="-257175">
              <a:spcBef>
                <a:spcPct val="20000"/>
              </a:spcBef>
              <a:defRPr/>
            </a:pPr>
            <a:r>
              <a:rPr lang="en-US" sz="2700" dirty="0">
                <a:solidFill>
                  <a:srgbClr val="000099"/>
                </a:solidFill>
                <a:latin typeface="Arial"/>
                <a:cs typeface="Arial"/>
              </a:rPr>
              <a:t>Bag-of-(Visual)Words (</a:t>
            </a:r>
            <a:r>
              <a:rPr lang="en-US" sz="2700" dirty="0" err="1">
                <a:solidFill>
                  <a:srgbClr val="000099"/>
                </a:solidFill>
                <a:latin typeface="Arial"/>
                <a:cs typeface="Arial"/>
              </a:rPr>
              <a:t>BoW</a:t>
            </a:r>
            <a:r>
              <a:rPr lang="en-US" sz="2700" dirty="0">
                <a:solidFill>
                  <a:srgbClr val="000099"/>
                </a:solidFill>
                <a:latin typeface="Arial"/>
                <a:cs typeface="Arial"/>
              </a:rPr>
              <a:t>) model: </a:t>
            </a:r>
          </a:p>
        </p:txBody>
      </p:sp>
      <p:sp>
        <p:nvSpPr>
          <p:cNvPr id="2" name="Rectangle 1"/>
          <p:cNvSpPr/>
          <p:nvPr/>
        </p:nvSpPr>
        <p:spPr>
          <a:xfrm>
            <a:off x="6169729" y="5719763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000099"/>
                </a:solidFill>
                <a:latin typeface="Arial"/>
                <a:cs typeface="Arial"/>
              </a:rPr>
              <a:t>(credited to </a:t>
            </a:r>
            <a:r>
              <a:rPr lang="en-US" kern="0" dirty="0" err="1">
                <a:solidFill>
                  <a:srgbClr val="000099"/>
                </a:solidFill>
                <a:latin typeface="Arial"/>
                <a:cs typeface="Arial"/>
              </a:rPr>
              <a:t>Fei-Fei</a:t>
            </a:r>
            <a:r>
              <a:rPr lang="en-US" kern="0" dirty="0">
                <a:solidFill>
                  <a:srgbClr val="000099"/>
                </a:solidFill>
                <a:latin typeface="Arial"/>
                <a:cs typeface="Arial"/>
              </a:rPr>
              <a:t> Li)</a:t>
            </a:r>
            <a:endParaRPr lang="en-SG" dirty="0"/>
          </a:p>
        </p:txBody>
      </p:sp>
      <p:sp>
        <p:nvSpPr>
          <p:cNvPr id="78" name="TextBox 77"/>
          <p:cNvSpPr txBox="1"/>
          <p:nvPr/>
        </p:nvSpPr>
        <p:spPr>
          <a:xfrm>
            <a:off x="1343025" y="1600201"/>
            <a:ext cx="651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(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i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) Feature extraction; (ii) Dictionary learning and Feature encoding; (iii) pooling</a:t>
            </a:r>
          </a:p>
          <a:p>
            <a:endParaRPr lang="en-S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00000"/>
                </a:solidFill>
              </a:rPr>
              <a:pPr/>
              <a:t>15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1369220" y="4377533"/>
            <a:ext cx="3202781" cy="1394618"/>
            <a:chOff x="301625" y="4693709"/>
            <a:chExt cx="4270375" cy="1859491"/>
          </a:xfrm>
        </p:grpSpPr>
        <p:grpSp>
          <p:nvGrpSpPr>
            <p:cNvPr id="81" name="Group 80"/>
            <p:cNvGrpSpPr/>
            <p:nvPr/>
          </p:nvGrpSpPr>
          <p:grpSpPr>
            <a:xfrm>
              <a:off x="767595" y="4693709"/>
              <a:ext cx="3804405" cy="1859491"/>
              <a:chOff x="767595" y="4617509"/>
              <a:chExt cx="3804405" cy="1859491"/>
            </a:xfrm>
          </p:grpSpPr>
          <p:grpSp>
            <p:nvGrpSpPr>
              <p:cNvPr id="83" name="Group 79"/>
              <p:cNvGrpSpPr/>
              <p:nvPr/>
            </p:nvGrpSpPr>
            <p:grpSpPr>
              <a:xfrm>
                <a:off x="767595" y="4617509"/>
                <a:ext cx="3804405" cy="1783291"/>
                <a:chOff x="767595" y="4617509"/>
                <a:chExt cx="3804405" cy="1783291"/>
              </a:xfrm>
            </p:grpSpPr>
            <p:grpSp>
              <p:nvGrpSpPr>
                <p:cNvPr id="86" name="Group 85"/>
                <p:cNvGrpSpPr/>
                <p:nvPr/>
              </p:nvGrpSpPr>
              <p:grpSpPr>
                <a:xfrm>
                  <a:off x="767595" y="4617509"/>
                  <a:ext cx="3804405" cy="1463868"/>
                  <a:chOff x="767595" y="4617509"/>
                  <a:chExt cx="3804405" cy="1463868"/>
                </a:xfrm>
              </p:grpSpPr>
              <p:grpSp>
                <p:nvGrpSpPr>
                  <p:cNvPr id="88" name="Group 43"/>
                  <p:cNvGrpSpPr/>
                  <p:nvPr/>
                </p:nvGrpSpPr>
                <p:grpSpPr>
                  <a:xfrm>
                    <a:off x="2393576" y="5438569"/>
                    <a:ext cx="2047146" cy="642808"/>
                    <a:chOff x="2396763" y="4404360"/>
                    <a:chExt cx="1849602" cy="512446"/>
                  </a:xfrm>
                </p:grpSpPr>
                <p:pic>
                  <p:nvPicPr>
                    <p:cNvPr id="92" name="Picture 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484240" y="4551046"/>
                      <a:ext cx="1762125" cy="30480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sp>
                  <p:nvSpPr>
                    <p:cNvPr id="93" name="Rounded Rectangle 92"/>
                    <p:cNvSpPr/>
                    <p:nvPr/>
                  </p:nvSpPr>
                  <p:spPr>
                    <a:xfrm>
                      <a:off x="2396763" y="4404360"/>
                      <a:ext cx="1828799" cy="512446"/>
                    </a:xfrm>
                    <a:prstGeom prst="roundRect">
                      <a:avLst/>
                    </a:prstGeom>
                    <a:noFill/>
                    <a:ln w="25400" cap="flat" cmpd="sng" algn="ctr">
                      <a:solidFill>
                        <a:srgbClr val="2D2D8A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p:txBody>
                </p:sp>
              </p:grpSp>
              <p:cxnSp>
                <p:nvCxnSpPr>
                  <p:cNvPr id="89" name="Straight Arrow Connector 88"/>
                  <p:cNvCxnSpPr>
                    <a:endCxn id="93" idx="0"/>
                  </p:cNvCxnSpPr>
                  <p:nvPr/>
                </p:nvCxnSpPr>
                <p:spPr>
                  <a:xfrm flipH="1">
                    <a:off x="3405637" y="4617509"/>
                    <a:ext cx="9142" cy="821060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2D2D8A">
                        <a:lumMod val="60000"/>
                        <a:lumOff val="40000"/>
                      </a:srgbClr>
                    </a:solidFill>
                    <a:prstDash val="solid"/>
                    <a:tailEnd type="arrow"/>
                  </a:ln>
                  <a:effectLst/>
                </p:spPr>
              </p:cxnSp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2627644" y="4800600"/>
                    <a:ext cx="1944356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900" b="1" kern="0" dirty="0">
                        <a:solidFill>
                          <a:srgbClr val="7030A0"/>
                        </a:solidFill>
                        <a:latin typeface="Arial"/>
                        <a:cs typeface="Arial"/>
                      </a:rPr>
                      <a:t>Codebook generation (k-means)</a:t>
                    </a:r>
                  </a:p>
                </p:txBody>
              </p:sp>
              <p:sp>
                <p:nvSpPr>
                  <p:cNvPr id="91" name="TextBox 36"/>
                  <p:cNvSpPr txBox="1"/>
                  <p:nvPr/>
                </p:nvSpPr>
                <p:spPr>
                  <a:xfrm>
                    <a:off x="767595" y="5152638"/>
                    <a:ext cx="1960374" cy="3077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900" b="1" kern="0" dirty="0" err="1">
                        <a:solidFill>
                          <a:srgbClr val="FF0000"/>
                        </a:solidFill>
                        <a:latin typeface="Arial"/>
                        <a:cs typeface="Arial"/>
                      </a:rPr>
                      <a:t>Codeword</a:t>
                    </a:r>
                    <a:r>
                      <a:rPr lang="en-US" sz="900" b="1" kern="0" dirty="0">
                        <a:solidFill>
                          <a:srgbClr val="FF0000"/>
                        </a:solidFill>
                        <a:latin typeface="Arial"/>
                        <a:cs typeface="Arial"/>
                      </a:rPr>
                      <a:t> (</a:t>
                    </a:r>
                    <a:r>
                      <a:rPr lang="en-US" sz="900" b="1" kern="0" dirty="0" err="1">
                        <a:solidFill>
                          <a:srgbClr val="FF0000"/>
                        </a:solidFill>
                        <a:latin typeface="Arial"/>
                        <a:cs typeface="Arial"/>
                      </a:rPr>
                      <a:t>U</a:t>
                    </a:r>
                    <a:r>
                      <a:rPr lang="en-US" sz="900" b="1" kern="0" baseline="-25000" dirty="0" err="1">
                        <a:solidFill>
                          <a:srgbClr val="FF0000"/>
                        </a:solidFill>
                        <a:latin typeface="Arial"/>
                        <a:cs typeface="Arial"/>
                      </a:rPr>
                      <a:t>i</a:t>
                    </a:r>
                    <a:r>
                      <a:rPr lang="en-US" sz="900" b="1" kern="0" dirty="0">
                        <a:solidFill>
                          <a:srgbClr val="FF0000"/>
                        </a:solidFill>
                        <a:latin typeface="Arial"/>
                        <a:cs typeface="Arial"/>
                      </a:rPr>
                      <a:t>)</a:t>
                    </a:r>
                  </a:p>
                </p:txBody>
              </p:sp>
            </p:grpSp>
            <p:graphicFrame>
              <p:nvGraphicFramePr>
                <p:cNvPr id="87" name="Object 86"/>
                <p:cNvGraphicFramePr>
                  <a:graphicFrameLocks noChangeAspect="1"/>
                </p:cNvGraphicFramePr>
                <p:nvPr/>
              </p:nvGraphicFramePr>
              <p:xfrm>
                <a:off x="904875" y="5410200"/>
                <a:ext cx="877888" cy="9906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0138" name="Equation" r:id="rId24" imgW="990360" imgH="1117440" progId="Equation.3">
                        <p:embed/>
                      </p:oleObj>
                    </mc:Choice>
                    <mc:Fallback>
                      <p:oleObj name="Equation" r:id="rId24" imgW="990360" imgH="1117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04875" y="5410200"/>
                              <a:ext cx="877888" cy="990600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84" name="Straight Connector 83"/>
              <p:cNvCxnSpPr/>
              <p:nvPr/>
            </p:nvCxnSpPr>
            <p:spPr>
              <a:xfrm>
                <a:off x="1524000" y="5334000"/>
                <a:ext cx="0" cy="1143000"/>
              </a:xfrm>
              <a:prstGeom prst="line">
                <a:avLst/>
              </a:prstGeom>
              <a:noFill/>
              <a:ln w="9525" cap="flat" cmpd="sng" algn="ctr">
                <a:solidFill>
                  <a:srgbClr val="7030A0"/>
                </a:solidFill>
                <a:prstDash val="solid"/>
              </a:ln>
              <a:effectLst/>
            </p:spPr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066800" y="5334000"/>
                <a:ext cx="0" cy="1143000"/>
              </a:xfrm>
              <a:prstGeom prst="line">
                <a:avLst/>
              </a:prstGeom>
              <a:noFill/>
              <a:ln w="9525" cap="flat" cmpd="sng" algn="ctr">
                <a:solidFill>
                  <a:srgbClr val="7030A0"/>
                </a:solidFill>
                <a:prstDash val="solid"/>
              </a:ln>
              <a:effectLst/>
            </p:spPr>
          </p:cxnSp>
        </p:grpSp>
        <p:graphicFrame>
          <p:nvGraphicFramePr>
            <p:cNvPr id="82" name="Object 81"/>
            <p:cNvGraphicFramePr>
              <a:graphicFrameLocks noChangeAspect="1"/>
            </p:cNvGraphicFramePr>
            <p:nvPr>
              <p:extLst/>
            </p:nvPr>
          </p:nvGraphicFramePr>
          <p:xfrm>
            <a:off x="301625" y="4991100"/>
            <a:ext cx="2068513" cy="30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139" name="Equation" r:id="rId25" imgW="1193760" imgH="203040" progId="Equation.3">
                    <p:embed/>
                  </p:oleObj>
                </mc:Choice>
                <mc:Fallback>
                  <p:oleObj name="Equation" r:id="rId25" imgW="119376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625" y="4991100"/>
                          <a:ext cx="2068513" cy="3016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Shenghua Gao@ShanghaiTech University</a:t>
            </a:r>
            <a:endParaRPr lang="zh-CN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64838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839200" cy="1143000"/>
          </a:xfrm>
        </p:spPr>
        <p:txBody>
          <a:bodyPr/>
          <a:lstStyle/>
          <a:p>
            <a:pPr marL="457200" indent="-457200" eaLnBrk="1" hangingPunct="1">
              <a:buFont typeface="Arial"/>
              <a:buChar char="•"/>
            </a:pPr>
            <a:r>
              <a:rPr lang="en-US" dirty="0" err="1"/>
              <a:t>Orderless</a:t>
            </a:r>
            <a:r>
              <a:rPr lang="en-US" dirty="0"/>
              <a:t> document representation: frequencies of words from a dictionary  </a:t>
            </a:r>
            <a:r>
              <a:rPr lang="en-US" sz="1400" dirty="0"/>
              <a:t>Salton &amp; McGill (1983)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Bags of features: Motivation</a:t>
            </a:r>
          </a:p>
        </p:txBody>
      </p:sp>
    </p:spTree>
    <p:extLst>
      <p:ext uri="{BB962C8B-B14F-4D97-AF65-F5344CB8AC3E}">
        <p14:creationId xmlns:p14="http://schemas.microsoft.com/office/powerpoint/2010/main" val="3049375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762000" y="2089150"/>
            <a:ext cx="6832600" cy="4660900"/>
            <a:chOff x="480" y="1316"/>
            <a:chExt cx="4304" cy="2936"/>
          </a:xfrm>
        </p:grpSpPr>
        <p:pic>
          <p:nvPicPr>
            <p:cNvPr id="11269" name="Picture 4" descr="speech1"/>
            <p:cNvPicPr>
              <a:picLocks noChangeAspect="1" noChangeArrowheads="1"/>
            </p:cNvPicPr>
            <p:nvPr/>
          </p:nvPicPr>
          <p:blipFill>
            <a:blip r:embed="rId3" cstate="print">
              <a:lum contrast="50000"/>
            </a:blip>
            <a:srcRect/>
            <a:stretch>
              <a:fillRect/>
            </a:stretch>
          </p:blipFill>
          <p:spPr bwMode="auto">
            <a:xfrm>
              <a:off x="480" y="1316"/>
              <a:ext cx="4304" cy="1645"/>
            </a:xfrm>
            <a:prstGeom prst="rect">
              <a:avLst/>
            </a:prstGeom>
            <a:noFill/>
            <a:ln w="50800">
              <a:solidFill>
                <a:schemeClr val="hlink"/>
              </a:solidFill>
              <a:miter lim="800000"/>
              <a:headEnd/>
              <a:tailEnd/>
            </a:ln>
          </p:spPr>
        </p:pic>
        <p:sp>
          <p:nvSpPr>
            <p:cNvPr id="11270" name="Rectangle 5"/>
            <p:cNvSpPr>
              <a:spLocks noChangeArrowheads="1"/>
            </p:cNvSpPr>
            <p:nvPr/>
          </p:nvSpPr>
          <p:spPr bwMode="auto">
            <a:xfrm>
              <a:off x="1707" y="3922"/>
              <a:ext cx="2349" cy="33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>
                <a:spcBef>
                  <a:spcPct val="20000"/>
                </a:spcBef>
              </a:pPr>
              <a:r>
                <a:rPr lang="en-US" sz="1400" dirty="0">
                  <a:solidFill>
                    <a:schemeClr val="bg1"/>
                  </a:solidFill>
                </a:rPr>
                <a:t>US Presidential Speeches Tag Cloud</a:t>
              </a:r>
              <a:br>
                <a:rPr lang="en-US" sz="1400" dirty="0">
                  <a:solidFill>
                    <a:schemeClr val="bg1"/>
                  </a:solidFill>
                </a:rPr>
              </a:b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</a:rPr>
                <a:t>http://chir.ag/projects/preztags/</a:t>
              </a:r>
            </a:p>
          </p:txBody>
        </p:sp>
      </p:grpSp>
      <p:sp>
        <p:nvSpPr>
          <p:cNvPr id="1126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839200" cy="1143000"/>
          </a:xfrm>
        </p:spPr>
        <p:txBody>
          <a:bodyPr/>
          <a:lstStyle/>
          <a:p>
            <a:pPr marL="457200" indent="-457200" eaLnBrk="1" hangingPunct="1">
              <a:buFont typeface="Arial"/>
              <a:buChar char="•"/>
            </a:pPr>
            <a:r>
              <a:rPr lang="en-US" dirty="0" err="1"/>
              <a:t>Orderless</a:t>
            </a:r>
            <a:r>
              <a:rPr lang="en-US" dirty="0"/>
              <a:t> document representation: frequencies of words from a dictionary  </a:t>
            </a:r>
            <a:r>
              <a:rPr lang="en-US" sz="1400" dirty="0"/>
              <a:t>Salton &amp; McGill (1983)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Bags of features: Motivation</a:t>
            </a:r>
          </a:p>
        </p:txBody>
      </p:sp>
    </p:spTree>
    <p:extLst>
      <p:ext uri="{BB962C8B-B14F-4D97-AF65-F5344CB8AC3E}">
        <p14:creationId xmlns:p14="http://schemas.microsoft.com/office/powerpoint/2010/main" val="3465463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Group 3"/>
          <p:cNvGrpSpPr>
            <a:grpSpLocks/>
          </p:cNvGrpSpPr>
          <p:nvPr/>
        </p:nvGrpSpPr>
        <p:grpSpPr bwMode="auto">
          <a:xfrm>
            <a:off x="762000" y="2089150"/>
            <a:ext cx="6832600" cy="4660900"/>
            <a:chOff x="480" y="1316"/>
            <a:chExt cx="4304" cy="2936"/>
          </a:xfrm>
        </p:grpSpPr>
        <p:pic>
          <p:nvPicPr>
            <p:cNvPr id="12294" name="Picture 4" descr="speech1"/>
            <p:cNvPicPr>
              <a:picLocks noChangeAspect="1" noChangeArrowheads="1"/>
            </p:cNvPicPr>
            <p:nvPr/>
          </p:nvPicPr>
          <p:blipFill>
            <a:blip r:embed="rId3" cstate="print">
              <a:lum contrast="50000"/>
            </a:blip>
            <a:srcRect/>
            <a:stretch>
              <a:fillRect/>
            </a:stretch>
          </p:blipFill>
          <p:spPr bwMode="auto">
            <a:xfrm>
              <a:off x="480" y="1316"/>
              <a:ext cx="4304" cy="1645"/>
            </a:xfrm>
            <a:prstGeom prst="rect">
              <a:avLst/>
            </a:prstGeom>
            <a:noFill/>
            <a:ln w="50800">
              <a:solidFill>
                <a:schemeClr val="hlink"/>
              </a:solidFill>
              <a:miter lim="800000"/>
              <a:headEnd/>
              <a:tailEnd/>
            </a:ln>
          </p:spPr>
        </p:pic>
        <p:sp>
          <p:nvSpPr>
            <p:cNvPr id="12295" name="Rectangle 5"/>
            <p:cNvSpPr>
              <a:spLocks noChangeArrowheads="1"/>
            </p:cNvSpPr>
            <p:nvPr/>
          </p:nvSpPr>
          <p:spPr bwMode="auto">
            <a:xfrm>
              <a:off x="1707" y="3922"/>
              <a:ext cx="2349" cy="33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>
                <a:spcBef>
                  <a:spcPct val="20000"/>
                </a:spcBef>
              </a:pPr>
              <a:r>
                <a:rPr lang="en-US" sz="1400" dirty="0">
                  <a:solidFill>
                    <a:schemeClr val="bg1"/>
                  </a:solidFill>
                </a:rPr>
                <a:t>US Presidential Speeches Tag Cloud</a:t>
              </a:r>
              <a:br>
                <a:rPr lang="en-US" sz="1400" dirty="0">
                  <a:solidFill>
                    <a:schemeClr val="bg1"/>
                  </a:solidFill>
                </a:rPr>
              </a:b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</a:rPr>
                <a:t>http://chir.ag/projects/preztags/</a:t>
              </a:r>
            </a:p>
          </p:txBody>
        </p:sp>
      </p:grpSp>
      <p:pic>
        <p:nvPicPr>
          <p:cNvPr id="12292" name="Picture 6" descr="speech6"/>
          <p:cNvPicPr>
            <a:picLocks noChangeAspect="1" noChangeArrowheads="1"/>
          </p:cNvPicPr>
          <p:nvPr/>
        </p:nvPicPr>
        <p:blipFill>
          <a:blip r:embed="rId4" cstate="print">
            <a:lum contrast="50000"/>
          </a:blip>
          <a:srcRect/>
          <a:stretch>
            <a:fillRect/>
          </a:stretch>
        </p:blipFill>
        <p:spPr bwMode="auto">
          <a:xfrm>
            <a:off x="1295400" y="2667000"/>
            <a:ext cx="6932613" cy="2644775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</p:spPr>
      </p:pic>
      <p:sp>
        <p:nvSpPr>
          <p:cNvPr id="1229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839200" cy="1143000"/>
          </a:xfrm>
        </p:spPr>
        <p:txBody>
          <a:bodyPr/>
          <a:lstStyle/>
          <a:p>
            <a:pPr marL="457200" indent="-457200" eaLnBrk="1" hangingPunct="1">
              <a:buFont typeface="Arial"/>
              <a:buChar char="•"/>
            </a:pPr>
            <a:r>
              <a:rPr lang="en-US" dirty="0" err="1"/>
              <a:t>Orderless</a:t>
            </a:r>
            <a:r>
              <a:rPr lang="en-US" dirty="0"/>
              <a:t> document representation: frequencies of words from a dictionary  </a:t>
            </a:r>
            <a:r>
              <a:rPr lang="en-US" sz="1400" dirty="0"/>
              <a:t>Salton &amp; McGill (1983)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Bags of features: Motivation</a:t>
            </a:r>
          </a:p>
        </p:txBody>
      </p:sp>
    </p:spTree>
    <p:extLst>
      <p:ext uri="{BB962C8B-B14F-4D97-AF65-F5344CB8AC3E}">
        <p14:creationId xmlns:p14="http://schemas.microsoft.com/office/powerpoint/2010/main" val="2186969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Group 3"/>
          <p:cNvGrpSpPr>
            <a:grpSpLocks/>
          </p:cNvGrpSpPr>
          <p:nvPr/>
        </p:nvGrpSpPr>
        <p:grpSpPr bwMode="auto">
          <a:xfrm>
            <a:off x="762000" y="2089150"/>
            <a:ext cx="6832600" cy="4660900"/>
            <a:chOff x="480" y="1316"/>
            <a:chExt cx="4304" cy="2936"/>
          </a:xfrm>
        </p:grpSpPr>
        <p:pic>
          <p:nvPicPr>
            <p:cNvPr id="13319" name="Picture 4" descr="speech1"/>
            <p:cNvPicPr>
              <a:picLocks noChangeAspect="1" noChangeArrowheads="1"/>
            </p:cNvPicPr>
            <p:nvPr/>
          </p:nvPicPr>
          <p:blipFill>
            <a:blip r:embed="rId3" cstate="print">
              <a:lum contrast="50000"/>
            </a:blip>
            <a:srcRect/>
            <a:stretch>
              <a:fillRect/>
            </a:stretch>
          </p:blipFill>
          <p:spPr bwMode="auto">
            <a:xfrm>
              <a:off x="480" y="1316"/>
              <a:ext cx="4304" cy="1645"/>
            </a:xfrm>
            <a:prstGeom prst="rect">
              <a:avLst/>
            </a:prstGeom>
            <a:noFill/>
            <a:ln w="50800">
              <a:solidFill>
                <a:schemeClr val="hlink"/>
              </a:solidFill>
              <a:miter lim="800000"/>
              <a:headEnd/>
              <a:tailEnd/>
            </a:ln>
          </p:spPr>
        </p:pic>
        <p:sp>
          <p:nvSpPr>
            <p:cNvPr id="13320" name="Rectangle 5"/>
            <p:cNvSpPr>
              <a:spLocks noChangeArrowheads="1"/>
            </p:cNvSpPr>
            <p:nvPr/>
          </p:nvSpPr>
          <p:spPr bwMode="auto">
            <a:xfrm>
              <a:off x="1707" y="3922"/>
              <a:ext cx="2349" cy="33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>
                <a:spcBef>
                  <a:spcPct val="20000"/>
                </a:spcBef>
              </a:pPr>
              <a:r>
                <a:rPr lang="en-US" sz="1400" dirty="0">
                  <a:solidFill>
                    <a:schemeClr val="bg1"/>
                  </a:solidFill>
                </a:rPr>
                <a:t>US Presidential Speeches Tag Cloud</a:t>
              </a:r>
              <a:br>
                <a:rPr lang="en-US" sz="1400" dirty="0">
                  <a:solidFill>
                    <a:schemeClr val="bg1"/>
                  </a:solidFill>
                </a:rPr>
              </a:b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</a:rPr>
                <a:t>http://chir.ag/projects/preztags/</a:t>
              </a:r>
            </a:p>
          </p:txBody>
        </p:sp>
      </p:grpSp>
      <p:pic>
        <p:nvPicPr>
          <p:cNvPr id="13316" name="Picture 6" descr="speech6"/>
          <p:cNvPicPr>
            <a:picLocks noChangeAspect="1" noChangeArrowheads="1"/>
          </p:cNvPicPr>
          <p:nvPr/>
        </p:nvPicPr>
        <p:blipFill>
          <a:blip r:embed="rId4" cstate="print">
            <a:lum contrast="50000"/>
          </a:blip>
          <a:srcRect/>
          <a:stretch>
            <a:fillRect/>
          </a:stretch>
        </p:blipFill>
        <p:spPr bwMode="auto">
          <a:xfrm>
            <a:off x="1295400" y="2667000"/>
            <a:ext cx="6932613" cy="2644775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3317" name="Picture 7" descr="speech2"/>
          <p:cNvPicPr>
            <a:picLocks noChangeAspect="1" noChangeArrowheads="1"/>
          </p:cNvPicPr>
          <p:nvPr/>
        </p:nvPicPr>
        <p:blipFill>
          <a:blip r:embed="rId5" cstate="print">
            <a:lum contrast="50000"/>
          </a:blip>
          <a:srcRect/>
          <a:stretch>
            <a:fillRect/>
          </a:stretch>
        </p:blipFill>
        <p:spPr bwMode="auto">
          <a:xfrm>
            <a:off x="1828800" y="3254375"/>
            <a:ext cx="6858000" cy="2536825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</p:spPr>
      </p:pic>
      <p:sp>
        <p:nvSpPr>
          <p:cNvPr id="13318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839200" cy="1143000"/>
          </a:xfrm>
        </p:spPr>
        <p:txBody>
          <a:bodyPr/>
          <a:lstStyle/>
          <a:p>
            <a:pPr marL="457200" indent="-457200" eaLnBrk="1" hangingPunct="1">
              <a:buFont typeface="Arial"/>
              <a:buChar char="•"/>
            </a:pPr>
            <a:r>
              <a:rPr lang="en-US" dirty="0" err="1"/>
              <a:t>Orderless</a:t>
            </a:r>
            <a:r>
              <a:rPr lang="en-US" dirty="0"/>
              <a:t> document representation: frequencies of words from a dictionary  </a:t>
            </a:r>
            <a:r>
              <a:rPr lang="en-US" sz="1400" dirty="0"/>
              <a:t>Salton &amp; McGill (1983)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Bags of features: Motivation</a:t>
            </a:r>
          </a:p>
        </p:txBody>
      </p:sp>
    </p:spTree>
    <p:extLst>
      <p:ext uri="{BB962C8B-B14F-4D97-AF65-F5344CB8AC3E}">
        <p14:creationId xmlns:p14="http://schemas.microsoft.com/office/powerpoint/2010/main" val="743389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statistical learning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/>
          <a:p>
            <a:r>
              <a:rPr lang="en-US" sz="2400" dirty="0"/>
              <a:t>Apply a prediction function to a feature representation of the image to get the desired output:</a:t>
            </a:r>
            <a:br>
              <a:rPr lang="en-US" sz="2400" dirty="0"/>
            </a:br>
            <a:endParaRPr lang="en-US" sz="2400" dirty="0"/>
          </a:p>
          <a:p>
            <a:pPr>
              <a:buNone/>
            </a:pPr>
            <a:r>
              <a:rPr lang="en-US" sz="2400" dirty="0">
                <a:solidFill>
                  <a:srgbClr val="0000FF"/>
                </a:solidFill>
              </a:rPr>
              <a:t>			</a:t>
            </a:r>
            <a:r>
              <a:rPr lang="en-US" sz="6000" dirty="0">
                <a:solidFill>
                  <a:srgbClr val="0000FF"/>
                </a:solidFill>
              </a:rPr>
              <a:t>f(    ) = “apple”</a:t>
            </a:r>
          </a:p>
          <a:p>
            <a:pPr>
              <a:buNone/>
            </a:pPr>
            <a:r>
              <a:rPr lang="en-US" sz="6000" dirty="0">
                <a:solidFill>
                  <a:srgbClr val="0000FF"/>
                </a:solidFill>
              </a:rPr>
              <a:t>			f(    ) = “tomato”</a:t>
            </a:r>
          </a:p>
          <a:p>
            <a:pPr>
              <a:buNone/>
            </a:pPr>
            <a:r>
              <a:rPr lang="en-US" sz="6000" dirty="0">
                <a:solidFill>
                  <a:srgbClr val="0000FF"/>
                </a:solidFill>
              </a:rPr>
              <a:t>			f(    ) = “cow”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3505200"/>
            <a:ext cx="7620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4572000"/>
            <a:ext cx="7747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5715000"/>
            <a:ext cx="7747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6642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533400" y="4316551"/>
            <a:ext cx="8153400" cy="1976299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30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Spatial pyramids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8" name="Picture 4" descr="texton_ind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4362450"/>
            <a:ext cx="1997075" cy="161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 descr="burma_bagan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6413" y="1600200"/>
            <a:ext cx="3114675" cy="2274888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16392" name="AutoShape 8"/>
          <p:cNvSpPr>
            <a:spLocks noChangeArrowheads="1"/>
          </p:cNvSpPr>
          <p:nvPr/>
        </p:nvSpPr>
        <p:spPr bwMode="auto">
          <a:xfrm rot="2426846">
            <a:off x="2657475" y="3932238"/>
            <a:ext cx="344488" cy="309562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1323975" y="5988050"/>
            <a:ext cx="6969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400">
                <a:solidFill>
                  <a:srgbClr val="FFFFFF"/>
                </a:solidFill>
              </a:rPr>
              <a:t>level 0</a:t>
            </a:r>
          </a:p>
        </p:txBody>
      </p:sp>
      <p:sp>
        <p:nvSpPr>
          <p:cNvPr id="16395" name="Text Box 18"/>
          <p:cNvSpPr txBox="1">
            <a:spLocks noChangeArrowheads="1"/>
          </p:cNvSpPr>
          <p:nvPr/>
        </p:nvSpPr>
        <p:spPr bwMode="auto">
          <a:xfrm>
            <a:off x="2894013" y="6477000"/>
            <a:ext cx="3409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1400" dirty="0" err="1"/>
              <a:t>Lazebnik</a:t>
            </a:r>
            <a:r>
              <a:rPr lang="en-US" sz="1400" dirty="0"/>
              <a:t>, </a:t>
            </a:r>
            <a:r>
              <a:rPr lang="en-US" sz="1400" dirty="0" err="1"/>
              <a:t>Schmid</a:t>
            </a:r>
            <a:r>
              <a:rPr lang="en-US" sz="1400" dirty="0"/>
              <a:t> &amp; Ponce (CVPR 2006)</a:t>
            </a:r>
          </a:p>
        </p:txBody>
      </p:sp>
    </p:spTree>
    <p:extLst>
      <p:ext uri="{BB962C8B-B14F-4D97-AF65-F5344CB8AC3E}">
        <p14:creationId xmlns:p14="http://schemas.microsoft.com/office/powerpoint/2010/main" val="1592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533400" y="4316551"/>
            <a:ext cx="8153400" cy="1976299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30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Spatial pyramids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8" name="Picture 4" descr="texton_ind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4362450"/>
            <a:ext cx="1997075" cy="161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 descr="burma_bagan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6413" y="1600200"/>
            <a:ext cx="3114675" cy="2274888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16390" name="Line 6"/>
          <p:cNvSpPr>
            <a:spLocks noChangeShapeType="1"/>
          </p:cNvSpPr>
          <p:nvPr/>
        </p:nvSpPr>
        <p:spPr bwMode="auto">
          <a:xfrm>
            <a:off x="4603750" y="1600200"/>
            <a:ext cx="0" cy="2274888"/>
          </a:xfrm>
          <a:prstGeom prst="line">
            <a:avLst/>
          </a:prstGeom>
          <a:noFill/>
          <a:ln w="317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391" name="Line 7"/>
          <p:cNvSpPr>
            <a:spLocks noChangeShapeType="1"/>
          </p:cNvSpPr>
          <p:nvPr/>
        </p:nvSpPr>
        <p:spPr bwMode="auto">
          <a:xfrm>
            <a:off x="3046413" y="2732088"/>
            <a:ext cx="3114675" cy="0"/>
          </a:xfrm>
          <a:prstGeom prst="line">
            <a:avLst/>
          </a:prstGeom>
          <a:noFill/>
          <a:ln w="317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392" name="AutoShape 8"/>
          <p:cNvSpPr>
            <a:spLocks noChangeArrowheads="1"/>
          </p:cNvSpPr>
          <p:nvPr/>
        </p:nvSpPr>
        <p:spPr bwMode="auto">
          <a:xfrm rot="2426846">
            <a:off x="2657475" y="3932238"/>
            <a:ext cx="344488" cy="309562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1323975" y="5988050"/>
            <a:ext cx="6969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400">
                <a:solidFill>
                  <a:srgbClr val="FFFFFF"/>
                </a:solidFill>
              </a:rPr>
              <a:t>level 0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587750" y="3967163"/>
            <a:ext cx="2017713" cy="2322512"/>
            <a:chOff x="2068" y="2499"/>
            <a:chExt cx="1271" cy="1463"/>
          </a:xfrm>
        </p:grpSpPr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2068" y="2750"/>
              <a:ext cx="1271" cy="1014"/>
              <a:chOff x="1968" y="2812"/>
              <a:chExt cx="1680" cy="1316"/>
            </a:xfrm>
          </p:grpSpPr>
          <p:pic>
            <p:nvPicPr>
              <p:cNvPr id="16399" name="Picture 12" descr="texton_ind_1_1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968" y="3485"/>
                <a:ext cx="816" cy="6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400" name="Picture 13" descr="texton_ind_1_2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968" y="2812"/>
                <a:ext cx="816" cy="6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401" name="Picture 14" descr="texton_ind_1_3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832" y="2812"/>
                <a:ext cx="816" cy="6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402" name="Picture 15" descr="texton_ind_1_4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832" y="3485"/>
                <a:ext cx="816" cy="6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397" name="AutoShape 16"/>
            <p:cNvSpPr>
              <a:spLocks noChangeArrowheads="1"/>
            </p:cNvSpPr>
            <p:nvPr/>
          </p:nvSpPr>
          <p:spPr bwMode="auto">
            <a:xfrm>
              <a:off x="2589" y="2499"/>
              <a:ext cx="217" cy="194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CC99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398" name="Text Box 17"/>
            <p:cNvSpPr txBox="1">
              <a:spLocks noChangeArrowheads="1"/>
            </p:cNvSpPr>
            <p:nvPr/>
          </p:nvSpPr>
          <p:spPr bwMode="auto">
            <a:xfrm>
              <a:off x="2482" y="3770"/>
              <a:ext cx="43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400">
                  <a:solidFill>
                    <a:srgbClr val="FFFFFF"/>
                  </a:solidFill>
                </a:rPr>
                <a:t>level 1</a:t>
              </a:r>
            </a:p>
          </p:txBody>
        </p:sp>
      </p:grpSp>
      <p:sp>
        <p:nvSpPr>
          <p:cNvPr id="16395" name="Text Box 18"/>
          <p:cNvSpPr txBox="1">
            <a:spLocks noChangeArrowheads="1"/>
          </p:cNvSpPr>
          <p:nvPr/>
        </p:nvSpPr>
        <p:spPr bwMode="auto">
          <a:xfrm>
            <a:off x="2894013" y="6477000"/>
            <a:ext cx="3409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1400" dirty="0" err="1"/>
              <a:t>Lazebnik</a:t>
            </a:r>
            <a:r>
              <a:rPr lang="en-US" sz="1400" dirty="0"/>
              <a:t>, </a:t>
            </a:r>
            <a:r>
              <a:rPr lang="en-US" sz="1400" dirty="0" err="1"/>
              <a:t>Schmid</a:t>
            </a:r>
            <a:r>
              <a:rPr lang="en-US" sz="1400" dirty="0"/>
              <a:t> &amp; Ponce (CVPR 2006)</a:t>
            </a:r>
          </a:p>
        </p:txBody>
      </p:sp>
    </p:spTree>
    <p:extLst>
      <p:ext uri="{BB962C8B-B14F-4D97-AF65-F5344CB8AC3E}">
        <p14:creationId xmlns:p14="http://schemas.microsoft.com/office/powerpoint/2010/main" val="371629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 bwMode="auto">
          <a:xfrm>
            <a:off x="533400" y="4316551"/>
            <a:ext cx="8153400" cy="1976299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3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Spatial pyramids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1" name="Picture 3" descr="texton_ind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4362450"/>
            <a:ext cx="1997075" cy="161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587750" y="4365625"/>
            <a:ext cx="2017713" cy="1609725"/>
            <a:chOff x="1968" y="2812"/>
            <a:chExt cx="1680" cy="1316"/>
          </a:xfrm>
        </p:grpSpPr>
        <p:pic>
          <p:nvPicPr>
            <p:cNvPr id="17447" name="Picture 5" descr="texton_ind_1_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68" y="3485"/>
              <a:ext cx="816" cy="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48" name="Picture 6" descr="texton_ind_1_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68" y="2812"/>
              <a:ext cx="816" cy="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49" name="Picture 7" descr="texton_ind_1_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832" y="2812"/>
              <a:ext cx="816" cy="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50" name="Picture 8" descr="texton_ind_1_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832" y="3485"/>
              <a:ext cx="816" cy="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413" name="AutoShape 9"/>
          <p:cNvSpPr>
            <a:spLocks noChangeArrowheads="1"/>
          </p:cNvSpPr>
          <p:nvPr/>
        </p:nvSpPr>
        <p:spPr bwMode="auto">
          <a:xfrm>
            <a:off x="4414838" y="3967163"/>
            <a:ext cx="344487" cy="30797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17414" name="Picture 10" descr="burma_bagan"/>
          <p:cNvPicPr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46413" y="1600200"/>
            <a:ext cx="3114675" cy="2274888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</p:pic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048000" y="1600200"/>
            <a:ext cx="3114675" cy="2274888"/>
            <a:chOff x="1488" y="480"/>
            <a:chExt cx="2784" cy="1929"/>
          </a:xfrm>
        </p:grpSpPr>
        <p:sp>
          <p:nvSpPr>
            <p:cNvPr id="17441" name="Line 12"/>
            <p:cNvSpPr>
              <a:spLocks noChangeShapeType="1"/>
            </p:cNvSpPr>
            <p:nvPr/>
          </p:nvSpPr>
          <p:spPr bwMode="auto">
            <a:xfrm>
              <a:off x="2880" y="480"/>
              <a:ext cx="0" cy="1929"/>
            </a:xfrm>
            <a:prstGeom prst="line">
              <a:avLst/>
            </a:prstGeom>
            <a:noFill/>
            <a:ln w="317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442" name="Line 13"/>
            <p:cNvSpPr>
              <a:spLocks noChangeShapeType="1"/>
            </p:cNvSpPr>
            <p:nvPr/>
          </p:nvSpPr>
          <p:spPr bwMode="auto">
            <a:xfrm>
              <a:off x="1488" y="1440"/>
              <a:ext cx="2784" cy="0"/>
            </a:xfrm>
            <a:prstGeom prst="line">
              <a:avLst/>
            </a:prstGeom>
            <a:noFill/>
            <a:ln w="317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443" name="Line 14"/>
            <p:cNvSpPr>
              <a:spLocks noChangeShapeType="1"/>
            </p:cNvSpPr>
            <p:nvPr/>
          </p:nvSpPr>
          <p:spPr bwMode="auto">
            <a:xfrm>
              <a:off x="1488" y="960"/>
              <a:ext cx="2784" cy="0"/>
            </a:xfrm>
            <a:prstGeom prst="line">
              <a:avLst/>
            </a:prstGeom>
            <a:noFill/>
            <a:ln w="317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444" name="Line 15"/>
            <p:cNvSpPr>
              <a:spLocks noChangeShapeType="1"/>
            </p:cNvSpPr>
            <p:nvPr/>
          </p:nvSpPr>
          <p:spPr bwMode="auto">
            <a:xfrm>
              <a:off x="1488" y="1920"/>
              <a:ext cx="2784" cy="0"/>
            </a:xfrm>
            <a:prstGeom prst="line">
              <a:avLst/>
            </a:prstGeom>
            <a:noFill/>
            <a:ln w="317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445" name="Line 16"/>
            <p:cNvSpPr>
              <a:spLocks noChangeShapeType="1"/>
            </p:cNvSpPr>
            <p:nvPr/>
          </p:nvSpPr>
          <p:spPr bwMode="auto">
            <a:xfrm>
              <a:off x="2176" y="480"/>
              <a:ext cx="0" cy="1929"/>
            </a:xfrm>
            <a:prstGeom prst="line">
              <a:avLst/>
            </a:prstGeom>
            <a:noFill/>
            <a:ln w="317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446" name="Line 17"/>
            <p:cNvSpPr>
              <a:spLocks noChangeShapeType="1"/>
            </p:cNvSpPr>
            <p:nvPr/>
          </p:nvSpPr>
          <p:spPr bwMode="auto">
            <a:xfrm>
              <a:off x="3570" y="480"/>
              <a:ext cx="0" cy="1929"/>
            </a:xfrm>
            <a:prstGeom prst="line">
              <a:avLst/>
            </a:prstGeom>
            <a:noFill/>
            <a:ln w="317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416" name="AutoShape 18"/>
          <p:cNvSpPr>
            <a:spLocks noChangeArrowheads="1"/>
          </p:cNvSpPr>
          <p:nvPr/>
        </p:nvSpPr>
        <p:spPr bwMode="auto">
          <a:xfrm rot="2426846">
            <a:off x="2657475" y="3932238"/>
            <a:ext cx="344488" cy="309562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417" name="Text Box 19"/>
          <p:cNvSpPr txBox="1">
            <a:spLocks noChangeArrowheads="1"/>
          </p:cNvSpPr>
          <p:nvPr/>
        </p:nvSpPr>
        <p:spPr bwMode="auto">
          <a:xfrm>
            <a:off x="1323975" y="5988050"/>
            <a:ext cx="6969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400">
                <a:solidFill>
                  <a:srgbClr val="FFFFFF"/>
                </a:solidFill>
              </a:rPr>
              <a:t>level 0</a:t>
            </a:r>
          </a:p>
        </p:txBody>
      </p:sp>
      <p:sp>
        <p:nvSpPr>
          <p:cNvPr id="17418" name="Text Box 20"/>
          <p:cNvSpPr txBox="1">
            <a:spLocks noChangeArrowheads="1"/>
          </p:cNvSpPr>
          <p:nvPr/>
        </p:nvSpPr>
        <p:spPr bwMode="auto">
          <a:xfrm>
            <a:off x="4244975" y="5984875"/>
            <a:ext cx="6969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400">
                <a:solidFill>
                  <a:srgbClr val="FFFFFF"/>
                </a:solidFill>
              </a:rPr>
              <a:t>level 1</a:t>
            </a:r>
          </a:p>
        </p:txBody>
      </p: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6172200" y="3932238"/>
            <a:ext cx="2362200" cy="2357437"/>
            <a:chOff x="3798" y="3007"/>
            <a:chExt cx="1420" cy="1293"/>
          </a:xfrm>
        </p:grpSpPr>
        <p:grpSp>
          <p:nvGrpSpPr>
            <p:cNvPr id="5" name="Group 22"/>
            <p:cNvGrpSpPr>
              <a:grpSpLocks/>
            </p:cNvGrpSpPr>
            <p:nvPr/>
          </p:nvGrpSpPr>
          <p:grpSpPr bwMode="auto">
            <a:xfrm>
              <a:off x="4005" y="3245"/>
              <a:ext cx="1213" cy="883"/>
              <a:chOff x="3792" y="2812"/>
              <a:chExt cx="1680" cy="1316"/>
            </a:xfrm>
          </p:grpSpPr>
          <p:pic>
            <p:nvPicPr>
              <p:cNvPr id="17425" name="Picture 23" descr="texton_ind_2_1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3792" y="2812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26" name="Picture 24" descr="texton_ind_2_2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224" y="3153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27" name="Picture 25" descr="texton_ind_2_3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4656" y="2812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28" name="Picture 26" descr="texton_ind_2_4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5088" y="2817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29" name="Picture 27" descr="texton_ind_2_5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3792" y="3153"/>
                <a:ext cx="384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0" name="Picture 28" descr="texton_ind_2_6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4224" y="2812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1" name="Picture 29" descr="texton_ind_2_7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5088" y="3153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2" name="Picture 30" descr="texton_ind_2_8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 flipV="1">
                <a:off x="4656" y="3153"/>
                <a:ext cx="384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3" name="Picture 31" descr="texton_ind_2_9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3792" y="3489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4" name="Picture 32" descr="texton_ind_2_10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4656" y="3825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5" name="Picture 33" descr="texton_ind_2_11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4656" y="3489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6" name="Picture 34" descr="texton_ind_2_12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4224" y="3489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7" name="Picture 35" descr="texton_ind_2_13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>
                <a:off x="3800" y="3831"/>
                <a:ext cx="376" cy="2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8" name="Picture 36" descr="texton_ind_2_14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4224" y="3825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9" name="Picture 37" descr="texton_ind_2_15"/>
              <p:cNvPicPr>
                <a:picLocks noChangeAspect="1" noChangeArrowheads="1"/>
              </p:cNvPicPr>
              <p:nvPr/>
            </p:nvPicPr>
            <p:blipFill>
              <a:blip r:embed="rId23" cstate="print"/>
              <a:srcRect/>
              <a:stretch>
                <a:fillRect/>
              </a:stretch>
            </p:blipFill>
            <p:spPr bwMode="auto">
              <a:xfrm>
                <a:off x="5088" y="3825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40" name="Picture 38" descr="texton_ind_2_16"/>
              <p:cNvPicPr>
                <a:picLocks noChangeAspect="1" noChangeArrowheads="1"/>
              </p:cNvPicPr>
              <p:nvPr/>
            </p:nvPicPr>
            <p:blipFill>
              <a:blip r:embed="rId24" cstate="print"/>
              <a:srcRect/>
              <a:stretch>
                <a:fillRect/>
              </a:stretch>
            </p:blipFill>
            <p:spPr bwMode="auto">
              <a:xfrm>
                <a:off x="5088" y="3489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7423" name="AutoShape 39"/>
            <p:cNvSpPr>
              <a:spLocks noChangeArrowheads="1"/>
            </p:cNvSpPr>
            <p:nvPr/>
          </p:nvSpPr>
          <p:spPr bwMode="auto">
            <a:xfrm rot="19173154" flipH="1">
              <a:off x="3798" y="3007"/>
              <a:ext cx="207" cy="17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CC99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424" name="Text Box 40"/>
            <p:cNvSpPr txBox="1">
              <a:spLocks noChangeArrowheads="1"/>
            </p:cNvSpPr>
            <p:nvPr/>
          </p:nvSpPr>
          <p:spPr bwMode="auto">
            <a:xfrm>
              <a:off x="4389" y="4133"/>
              <a:ext cx="419" cy="1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400">
                  <a:solidFill>
                    <a:srgbClr val="FFFFFF"/>
                  </a:solidFill>
                </a:rPr>
                <a:t>level 2</a:t>
              </a:r>
            </a:p>
          </p:txBody>
        </p:sp>
      </p:grpSp>
      <p:sp>
        <p:nvSpPr>
          <p:cNvPr id="17421" name="Text Box 42"/>
          <p:cNvSpPr txBox="1">
            <a:spLocks noChangeArrowheads="1"/>
          </p:cNvSpPr>
          <p:nvPr/>
        </p:nvSpPr>
        <p:spPr bwMode="auto">
          <a:xfrm>
            <a:off x="2890838" y="6477000"/>
            <a:ext cx="3409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1400"/>
              <a:t>Lazebnik, Schmid &amp; Ponce (CVPR 2006)</a:t>
            </a:r>
          </a:p>
        </p:txBody>
      </p:sp>
    </p:spTree>
    <p:extLst>
      <p:ext uri="{BB962C8B-B14F-4D97-AF65-F5344CB8AC3E}">
        <p14:creationId xmlns:p14="http://schemas.microsoft.com/office/powerpoint/2010/main" val="329668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Spatial pyramids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Scene classification results</a:t>
            </a:r>
          </a:p>
        </p:txBody>
      </p:sp>
      <p:pic>
        <p:nvPicPr>
          <p:cNvPr id="18435" name="Picture 3" descr="scene_categories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65300"/>
            <a:ext cx="9144000" cy="212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 descr="scene_categories_result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4089400"/>
            <a:ext cx="6934200" cy="223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3309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Spatial pyramids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Caltech101 classification results</a:t>
            </a:r>
          </a:p>
        </p:txBody>
      </p:sp>
      <p:pic>
        <p:nvPicPr>
          <p:cNvPr id="19459" name="Picture 3" descr="image_000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808163"/>
            <a:ext cx="982663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60" name="Picture 4" descr="image_00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9225" y="1808163"/>
            <a:ext cx="1247775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61" name="Picture 5" descr="image_000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1808163"/>
            <a:ext cx="763588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62" name="Picture 6" descr="image_00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0288" y="1808163"/>
            <a:ext cx="1484312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63" name="Picture 7" descr="image_00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70575" y="1808163"/>
            <a:ext cx="1516063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64" name="Picture 8" descr="image_001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1000" y="2951163"/>
            <a:ext cx="1112838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65" name="Picture 9" descr="image_001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27625" y="1808163"/>
            <a:ext cx="660400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66" name="Picture 10" descr="image_00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443788" y="1808163"/>
            <a:ext cx="1319212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67" name="Picture 11" descr="image_003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68450" y="2951163"/>
            <a:ext cx="1135063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68" name="Picture 12" descr="image_000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54313" y="2951163"/>
            <a:ext cx="800100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69" name="Picture 13" descr="image_001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16325" y="2951163"/>
            <a:ext cx="1625600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70" name="Picture 14" descr="image_001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334000" y="2951163"/>
            <a:ext cx="1352550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71" name="Picture 15" descr="image_0028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759575" y="2951163"/>
            <a:ext cx="631825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72" name="Picture 16" descr="image_0006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467600" y="2951163"/>
            <a:ext cx="1295400" cy="10715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476" name="Picture 20" descr="caltech101_results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38200" y="4089400"/>
            <a:ext cx="7508875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8999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n-lt"/>
              </a:rPr>
              <a:t>Traditional recognition pipeline</a:t>
            </a:r>
          </a:p>
        </p:txBody>
      </p:sp>
      <p:sp>
        <p:nvSpPr>
          <p:cNvPr id="2" name="Rounded Rectangle 1"/>
          <p:cNvSpPr>
            <a:spLocks noChangeArrowheads="1"/>
          </p:cNvSpPr>
          <p:nvPr/>
        </p:nvSpPr>
        <p:spPr bwMode="auto">
          <a:xfrm>
            <a:off x="1749425" y="2057400"/>
            <a:ext cx="2593975" cy="1600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spcBef>
                <a:spcPct val="0"/>
              </a:spcBef>
              <a:defRPr/>
            </a:pPr>
            <a:r>
              <a:rPr lang="en-US" sz="2400" b="0" dirty="0">
                <a:solidFill>
                  <a:srgbClr val="000000"/>
                </a:solidFill>
                <a:latin typeface="Arial"/>
                <a:cs typeface="Adobe Caslon Pro"/>
              </a:rPr>
              <a:t>Hand-designed</a:t>
            </a:r>
            <a:br>
              <a:rPr lang="en-US" sz="2400" b="0" dirty="0">
                <a:solidFill>
                  <a:srgbClr val="000000"/>
                </a:solidFill>
                <a:latin typeface="Arial"/>
                <a:cs typeface="Adobe Caslon Pro"/>
              </a:rPr>
            </a:br>
            <a:r>
              <a:rPr lang="en-US" sz="2400" b="0" dirty="0">
                <a:solidFill>
                  <a:srgbClr val="000000"/>
                </a:solidFill>
                <a:latin typeface="Arial"/>
                <a:cs typeface="Adobe Caslon Pro"/>
              </a:rPr>
              <a:t>feature extraction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4876310" y="2057400"/>
            <a:ext cx="2593975" cy="16002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spcBef>
                <a:spcPct val="0"/>
              </a:spcBef>
              <a:defRPr/>
            </a:pPr>
            <a:r>
              <a:rPr lang="en-US" sz="2400" b="0" dirty="0">
                <a:solidFill>
                  <a:srgbClr val="000000"/>
                </a:solidFill>
                <a:latin typeface="Arial"/>
                <a:cs typeface="Adobe Caslon Pro"/>
              </a:rPr>
              <a:t>Trainable</a:t>
            </a:r>
            <a:br>
              <a:rPr lang="en-US" sz="2400" b="0" dirty="0">
                <a:solidFill>
                  <a:srgbClr val="000000"/>
                </a:solidFill>
                <a:latin typeface="Arial"/>
                <a:cs typeface="Adobe Caslon Pro"/>
              </a:rPr>
            </a:br>
            <a:r>
              <a:rPr lang="en-US" sz="2400" b="0" dirty="0">
                <a:solidFill>
                  <a:srgbClr val="000000"/>
                </a:solidFill>
                <a:latin typeface="Arial"/>
                <a:cs typeface="Adobe Caslon Pro"/>
              </a:rPr>
              <a:t>classifier</a:t>
            </a:r>
          </a:p>
        </p:txBody>
      </p:sp>
      <p:sp>
        <p:nvSpPr>
          <p:cNvPr id="16" name="Right Arrow 15"/>
          <p:cNvSpPr>
            <a:spLocks noChangeArrowheads="1"/>
          </p:cNvSpPr>
          <p:nvPr/>
        </p:nvSpPr>
        <p:spPr bwMode="auto">
          <a:xfrm>
            <a:off x="1371600" y="2743200"/>
            <a:ext cx="3048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eaLnBrk="0" hangingPunct="0">
              <a:spcBef>
                <a:spcPct val="0"/>
              </a:spcBef>
              <a:defRPr/>
            </a:pPr>
            <a:endParaRPr lang="en-US" sz="2400" b="0">
              <a:solidFill>
                <a:srgbClr val="000000"/>
              </a:solidFill>
              <a:latin typeface="Arial"/>
              <a:cs typeface="Arial" charset="0"/>
            </a:endParaRPr>
          </a:p>
        </p:txBody>
      </p:sp>
      <p:sp>
        <p:nvSpPr>
          <p:cNvPr id="18" name="Right Arrow 17"/>
          <p:cNvSpPr>
            <a:spLocks noChangeArrowheads="1"/>
          </p:cNvSpPr>
          <p:nvPr/>
        </p:nvSpPr>
        <p:spPr bwMode="auto">
          <a:xfrm>
            <a:off x="7543309" y="2743200"/>
            <a:ext cx="381000" cy="2286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eaLnBrk="0" hangingPunct="0">
              <a:spcBef>
                <a:spcPct val="0"/>
              </a:spcBef>
              <a:defRPr/>
            </a:pPr>
            <a:endParaRPr lang="en-US" sz="2400" b="0">
              <a:solidFill>
                <a:srgbClr val="000000"/>
              </a:solidFill>
              <a:latin typeface="Arial"/>
              <a:cs typeface="Arial" charset="0"/>
            </a:endParaRPr>
          </a:p>
        </p:txBody>
      </p:sp>
      <p:sp>
        <p:nvSpPr>
          <p:cNvPr id="10253" name="TextBox 20"/>
          <p:cNvSpPr txBox="1">
            <a:spLocks noChangeArrowheads="1"/>
          </p:cNvSpPr>
          <p:nvPr/>
        </p:nvSpPr>
        <p:spPr bwMode="auto">
          <a:xfrm>
            <a:off x="247276" y="2362200"/>
            <a:ext cx="1810124" cy="83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sz="2400" b="0" dirty="0">
                <a:solidFill>
                  <a:srgbClr val="000000"/>
                </a:solidFill>
                <a:latin typeface="Arial"/>
              </a:rPr>
              <a:t>Image</a:t>
            </a:r>
          </a:p>
          <a:p>
            <a:pPr eaLnBrk="1" hangingPunct="1">
              <a:spcBef>
                <a:spcPct val="0"/>
              </a:spcBef>
            </a:pPr>
            <a:r>
              <a:rPr lang="en-US" sz="2400" b="0" dirty="0">
                <a:solidFill>
                  <a:srgbClr val="000000"/>
                </a:solidFill>
                <a:latin typeface="Arial"/>
              </a:rPr>
              <a:t>Pixels</a:t>
            </a:r>
          </a:p>
        </p:txBody>
      </p:sp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7917287" y="2438400"/>
            <a:ext cx="1074313" cy="83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sz="2400" b="0" dirty="0">
                <a:solidFill>
                  <a:srgbClr val="000000"/>
                </a:solidFill>
                <a:latin typeface="Arial"/>
              </a:rPr>
              <a:t>Object</a:t>
            </a:r>
            <a:br>
              <a:rPr lang="en-US" sz="2400" b="0" dirty="0">
                <a:solidFill>
                  <a:srgbClr val="000000"/>
                </a:solidFill>
                <a:latin typeface="Arial"/>
              </a:rPr>
            </a:br>
            <a:r>
              <a:rPr lang="en-US" sz="2400" b="0" dirty="0">
                <a:solidFill>
                  <a:srgbClr val="000000"/>
                </a:solidFill>
                <a:latin typeface="Arial"/>
              </a:rPr>
              <a:t>Class</a:t>
            </a:r>
          </a:p>
        </p:txBody>
      </p:sp>
      <p:sp>
        <p:nvSpPr>
          <p:cNvPr id="13" name="Right Arrow 12"/>
          <p:cNvSpPr>
            <a:spLocks noChangeArrowheads="1"/>
          </p:cNvSpPr>
          <p:nvPr/>
        </p:nvSpPr>
        <p:spPr bwMode="auto">
          <a:xfrm>
            <a:off x="4419600" y="2743200"/>
            <a:ext cx="381000" cy="2286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eaLnBrk="0" hangingPunct="0">
              <a:spcBef>
                <a:spcPct val="0"/>
              </a:spcBef>
              <a:defRPr/>
            </a:pPr>
            <a:endParaRPr lang="en-US" sz="2400" b="0">
              <a:solidFill>
                <a:srgbClr val="000000"/>
              </a:solidFill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324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Classifiers: Nearest neighbor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495800"/>
            <a:ext cx="8686800" cy="1325563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rgbClr val="0000FF"/>
                </a:solidFill>
              </a:rPr>
              <a:t>f(</a:t>
            </a:r>
            <a:r>
              <a:rPr lang="en-US" b="1" dirty="0">
                <a:solidFill>
                  <a:srgbClr val="0000FF"/>
                </a:solidFill>
              </a:rPr>
              <a:t>x</a:t>
            </a:r>
            <a:r>
              <a:rPr lang="en-US" dirty="0">
                <a:solidFill>
                  <a:srgbClr val="0000FF"/>
                </a:solidFill>
              </a:rPr>
              <a:t>) = label of the training example nearest to </a:t>
            </a:r>
            <a:r>
              <a:rPr lang="en-US" b="1" dirty="0">
                <a:solidFill>
                  <a:srgbClr val="0000FF"/>
                </a:solidFill>
              </a:rPr>
              <a:t>x</a:t>
            </a:r>
          </a:p>
          <a:p>
            <a:endParaRPr lang="en-US" sz="2400" dirty="0"/>
          </a:p>
          <a:p>
            <a:r>
              <a:rPr lang="en-US" sz="2400" dirty="0"/>
              <a:t>All we need is a distance function for our inputs</a:t>
            </a:r>
          </a:p>
          <a:p>
            <a:r>
              <a:rPr lang="en-US" sz="2400" dirty="0"/>
              <a:t>No training required!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9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43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6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2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3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1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791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29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91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6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57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76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57600" y="2234625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Test example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0600" y="2286000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Training examples from class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48400" y="2133600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Training examples from class 2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16200000" flipV="1">
            <a:off x="3352800" y="2057400"/>
            <a:ext cx="381000" cy="228600"/>
          </a:xfrm>
          <a:prstGeom prst="straightConnector1">
            <a:avLst/>
          </a:prstGeom>
          <a:ln w="25400">
            <a:solidFill>
              <a:srgbClr val="0000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/>
          <p:cNvSpPr/>
          <p:nvPr/>
        </p:nvSpPr>
        <p:spPr>
          <a:xfrm>
            <a:off x="3505200" y="2209800"/>
            <a:ext cx="304800" cy="30480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99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classifier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/>
              <a:buChar char="•"/>
            </a:pPr>
            <a:r>
              <a:rPr lang="en-US" dirty="0"/>
              <a:t>For a new point, find the k closest points from training data</a:t>
            </a:r>
          </a:p>
          <a:p>
            <a:pPr marL="457200" indent="-457200">
              <a:lnSpc>
                <a:spcPct val="90000"/>
              </a:lnSpc>
              <a:buFont typeface="Arial"/>
              <a:buChar char="•"/>
            </a:pPr>
            <a:r>
              <a:rPr lang="en-US" dirty="0"/>
              <a:t>Vote for class label with labels of the k points </a:t>
            </a:r>
          </a:p>
        </p:txBody>
      </p:sp>
      <p:pic>
        <p:nvPicPr>
          <p:cNvPr id="18436" name="Picture 4" descr="duda_4"/>
          <p:cNvPicPr>
            <a:picLocks noChangeAspect="1" noChangeArrowheads="1"/>
          </p:cNvPicPr>
          <p:nvPr/>
        </p:nvPicPr>
        <p:blipFill>
          <a:blip r:embed="rId3" cstate="print"/>
          <a:srcRect l="25735" r="25735" b="27457"/>
          <a:stretch>
            <a:fillRect/>
          </a:stretch>
        </p:blipFill>
        <p:spPr bwMode="auto">
          <a:xfrm>
            <a:off x="2667000" y="3051667"/>
            <a:ext cx="3962400" cy="3750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5410200" y="3124200"/>
            <a:ext cx="852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dirty="0">
                <a:latin typeface="cmmi10" pitchFamily="34" charset="0"/>
              </a:rPr>
              <a:t>k</a:t>
            </a:r>
            <a:r>
              <a:rPr lang="en-US" dirty="0">
                <a:latin typeface="cmr10" pitchFamily="34" charset="0"/>
              </a:rPr>
              <a:t> = 5</a:t>
            </a:r>
          </a:p>
        </p:txBody>
      </p:sp>
    </p:spTree>
    <p:extLst>
      <p:ext uri="{BB962C8B-B14F-4D97-AF65-F5344CB8AC3E}">
        <p14:creationId xmlns:p14="http://schemas.microsoft.com/office/powerpoint/2010/main" val="3013936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classifier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4419600"/>
            <a:ext cx="8229600" cy="1706563"/>
          </a:xfrm>
        </p:spPr>
        <p:txBody>
          <a:bodyPr/>
          <a:lstStyle/>
          <a:p>
            <a:r>
              <a:rPr lang="en-US" dirty="0"/>
              <a:t>Which classifier is more robust to </a:t>
            </a:r>
            <a:r>
              <a:rPr lang="en-US" i="1" dirty="0"/>
              <a:t>outliers</a:t>
            </a:r>
            <a:r>
              <a:rPr lang="en-US" dirty="0"/>
              <a:t>?</a:t>
            </a:r>
          </a:p>
        </p:txBody>
      </p:sp>
      <p:pic>
        <p:nvPicPr>
          <p:cNvPr id="4" name="Picture 3" descr="Screen Shot 2015-11-17 at 1.12.5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65"/>
          <a:stretch/>
        </p:blipFill>
        <p:spPr>
          <a:xfrm>
            <a:off x="-76200" y="1772400"/>
            <a:ext cx="9448800" cy="2390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7800" y="6324600"/>
            <a:ext cx="639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Andrej </a:t>
            </a:r>
            <a:r>
              <a:rPr lang="en-US" dirty="0" err="1"/>
              <a:t>Karpathy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http://cs231n.github.io/classification/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86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classifier</a:t>
            </a:r>
          </a:p>
        </p:txBody>
      </p:sp>
      <p:pic>
        <p:nvPicPr>
          <p:cNvPr id="4" name="Picture 3" descr="Screen Shot 2015-11-17 at 11.56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111"/>
            <a:ext cx="9144000" cy="40304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7800" y="6324600"/>
            <a:ext cx="639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Andrej </a:t>
            </a:r>
            <a:r>
              <a:rPr lang="en-US" dirty="0" err="1"/>
              <a:t>Karpathy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http://cs231n.github.io/classification/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074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statistical learning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525963"/>
          </a:xfrm>
        </p:spPr>
        <p:txBody>
          <a:bodyPr/>
          <a:lstStyle/>
          <a:p>
            <a:pPr algn="ctr">
              <a:buNone/>
            </a:pPr>
            <a:r>
              <a:rPr lang="en-US" sz="6000" dirty="0">
                <a:solidFill>
                  <a:srgbClr val="0000FF"/>
                </a:solidFill>
              </a:rPr>
              <a:t>y = f(</a:t>
            </a:r>
            <a:r>
              <a:rPr lang="en-US" sz="6000" b="1" dirty="0">
                <a:solidFill>
                  <a:srgbClr val="0000FF"/>
                </a:solidFill>
              </a:rPr>
              <a:t>x</a:t>
            </a:r>
            <a:r>
              <a:rPr lang="en-US" sz="6000" dirty="0">
                <a:solidFill>
                  <a:srgbClr val="0000FF"/>
                </a:solidFill>
              </a:rPr>
              <a:t>)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r>
              <a:rPr lang="en-US" sz="2400" b="1" dirty="0"/>
              <a:t>Training: </a:t>
            </a:r>
            <a:r>
              <a:rPr lang="en-US" sz="2400" dirty="0"/>
              <a:t>given a </a:t>
            </a:r>
            <a:r>
              <a:rPr lang="en-US" sz="2400" i="1" dirty="0"/>
              <a:t>training set </a:t>
            </a:r>
            <a:r>
              <a:rPr lang="en-US" sz="2400" dirty="0"/>
              <a:t>of labeled examples</a:t>
            </a:r>
            <a:r>
              <a:rPr lang="en-US" sz="2400" i="1" dirty="0"/>
              <a:t> </a:t>
            </a:r>
            <a:br>
              <a:rPr lang="en-US" sz="2400" i="1" dirty="0"/>
            </a:br>
            <a:r>
              <a:rPr lang="en-US" sz="2400" dirty="0">
                <a:solidFill>
                  <a:srgbClr val="0000FF"/>
                </a:solidFill>
              </a:rPr>
              <a:t>{(</a:t>
            </a:r>
            <a:r>
              <a:rPr lang="en-US" sz="2400" b="1" dirty="0">
                <a:solidFill>
                  <a:srgbClr val="0000FF"/>
                </a:solidFill>
              </a:rPr>
              <a:t>x</a:t>
            </a:r>
            <a:r>
              <a:rPr lang="en-US" sz="2400" baseline="-25000" dirty="0">
                <a:solidFill>
                  <a:srgbClr val="0000FF"/>
                </a:solidFill>
              </a:rPr>
              <a:t>1</a:t>
            </a:r>
            <a:r>
              <a:rPr lang="en-US" sz="2400" dirty="0">
                <a:solidFill>
                  <a:srgbClr val="0000FF"/>
                </a:solidFill>
              </a:rPr>
              <a:t>,y</a:t>
            </a:r>
            <a:r>
              <a:rPr lang="en-US" sz="2400" baseline="-25000" dirty="0">
                <a:solidFill>
                  <a:srgbClr val="0000FF"/>
                </a:solidFill>
              </a:rPr>
              <a:t>1</a:t>
            </a:r>
            <a:r>
              <a:rPr lang="en-US" sz="2400" dirty="0">
                <a:solidFill>
                  <a:srgbClr val="0000FF"/>
                </a:solidFill>
              </a:rPr>
              <a:t>), …, (</a:t>
            </a:r>
            <a:r>
              <a:rPr lang="en-US" sz="2400" b="1" dirty="0" err="1">
                <a:solidFill>
                  <a:srgbClr val="0000FF"/>
                </a:solidFill>
              </a:rPr>
              <a:t>x</a:t>
            </a:r>
            <a:r>
              <a:rPr lang="en-US" sz="2400" baseline="-25000" dirty="0" err="1">
                <a:solidFill>
                  <a:srgbClr val="0000FF"/>
                </a:solidFill>
              </a:rPr>
              <a:t>N</a:t>
            </a:r>
            <a:r>
              <a:rPr lang="en-US" sz="2400" dirty="0" err="1">
                <a:solidFill>
                  <a:srgbClr val="0000FF"/>
                </a:solidFill>
              </a:rPr>
              <a:t>,y</a:t>
            </a:r>
            <a:r>
              <a:rPr lang="en-US" sz="2400" baseline="-25000" dirty="0" err="1">
                <a:solidFill>
                  <a:srgbClr val="0000FF"/>
                </a:solidFill>
              </a:rPr>
              <a:t>N</a:t>
            </a:r>
            <a:r>
              <a:rPr lang="en-US" sz="2400" dirty="0">
                <a:solidFill>
                  <a:srgbClr val="0000FF"/>
                </a:solidFill>
              </a:rPr>
              <a:t>)}</a:t>
            </a:r>
            <a:r>
              <a:rPr lang="en-US" sz="2400" dirty="0"/>
              <a:t>, estimate the prediction function </a:t>
            </a:r>
            <a:r>
              <a:rPr lang="en-US" sz="2400" dirty="0">
                <a:solidFill>
                  <a:srgbClr val="0000FF"/>
                </a:solidFill>
              </a:rPr>
              <a:t>f </a:t>
            </a:r>
            <a:r>
              <a:rPr lang="en-US" sz="2400" dirty="0"/>
              <a:t>by minimizing the prediction error on the training set</a:t>
            </a:r>
          </a:p>
          <a:p>
            <a:r>
              <a:rPr lang="en-US" sz="2400" b="1" dirty="0"/>
              <a:t>Testing:</a:t>
            </a:r>
            <a:r>
              <a:rPr lang="en-US" sz="2400" dirty="0"/>
              <a:t> apply </a:t>
            </a:r>
            <a:r>
              <a:rPr lang="en-US" sz="2400" dirty="0">
                <a:solidFill>
                  <a:srgbClr val="0000FF"/>
                </a:solidFill>
              </a:rPr>
              <a:t>f</a:t>
            </a:r>
            <a:r>
              <a:rPr lang="en-US" sz="2400" dirty="0"/>
              <a:t> to a never before seen </a:t>
            </a:r>
            <a:r>
              <a:rPr lang="en-US" sz="2400" i="1" dirty="0"/>
              <a:t>test example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00FF"/>
                </a:solidFill>
              </a:rPr>
              <a:t>x</a:t>
            </a:r>
            <a:r>
              <a:rPr lang="en-US" sz="2400" dirty="0"/>
              <a:t> and output the predicted value </a:t>
            </a:r>
            <a:r>
              <a:rPr lang="en-US" sz="2400" dirty="0">
                <a:solidFill>
                  <a:srgbClr val="0000FF"/>
                </a:solidFill>
              </a:rPr>
              <a:t>y = f(</a:t>
            </a:r>
            <a:r>
              <a:rPr lang="en-US" sz="2400" b="1" dirty="0">
                <a:solidFill>
                  <a:srgbClr val="0000FF"/>
                </a:solidFill>
              </a:rPr>
              <a:t>x</a:t>
            </a:r>
            <a:r>
              <a:rPr lang="en-US" sz="2400" dirty="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3239294" y="2933700"/>
            <a:ext cx="685006" cy="7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4381500" y="2933700"/>
            <a:ext cx="6858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334000" y="2590800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12733" y="32766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22333" y="3276600"/>
            <a:ext cx="189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98733" y="3276600"/>
            <a:ext cx="1511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Image feature</a:t>
            </a:r>
          </a:p>
        </p:txBody>
      </p:sp>
    </p:spTree>
    <p:extLst>
      <p:ext uri="{BB962C8B-B14F-4D97-AF65-F5344CB8AC3E}">
        <p14:creationId xmlns:p14="http://schemas.microsoft.com/office/powerpoint/2010/main" val="128374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800600"/>
            <a:ext cx="8686800" cy="1325563"/>
          </a:xfrm>
        </p:spPr>
        <p:txBody>
          <a:bodyPr/>
          <a:lstStyle/>
          <a:p>
            <a:r>
              <a:rPr lang="en-US" sz="2800" dirty="0"/>
              <a:t>Find a </a:t>
            </a:r>
            <a:r>
              <a:rPr lang="en-US" sz="2800" i="1" dirty="0"/>
              <a:t>linear function </a:t>
            </a:r>
            <a:r>
              <a:rPr lang="en-US" sz="2800" dirty="0"/>
              <a:t>to separate the classes:</a:t>
            </a:r>
          </a:p>
          <a:p>
            <a:endParaRPr lang="en-US" sz="1200" dirty="0"/>
          </a:p>
          <a:p>
            <a:pPr algn="ctr">
              <a:buNone/>
            </a:pPr>
            <a:r>
              <a:rPr lang="en-US" sz="2800" dirty="0">
                <a:solidFill>
                  <a:srgbClr val="0000FF"/>
                </a:solidFill>
              </a:rPr>
              <a:t>	f(</a:t>
            </a:r>
            <a:r>
              <a:rPr lang="en-US" sz="2800" b="1" dirty="0">
                <a:solidFill>
                  <a:srgbClr val="0000FF"/>
                </a:solidFill>
              </a:rPr>
              <a:t>x</a:t>
            </a:r>
            <a:r>
              <a:rPr lang="en-US" sz="2800" dirty="0">
                <a:solidFill>
                  <a:srgbClr val="0000FF"/>
                </a:solidFill>
              </a:rPr>
              <a:t>) = </a:t>
            </a:r>
            <a:r>
              <a:rPr lang="en-US" sz="2800" dirty="0" err="1">
                <a:solidFill>
                  <a:srgbClr val="0000FF"/>
                </a:solidFill>
              </a:rPr>
              <a:t>sgn</a:t>
            </a:r>
            <a:r>
              <a:rPr lang="en-US" sz="2800" dirty="0">
                <a:solidFill>
                  <a:srgbClr val="0000FF"/>
                </a:solidFill>
              </a:rPr>
              <a:t>(</a:t>
            </a:r>
            <a:r>
              <a:rPr lang="en-US" sz="2800" b="1" dirty="0">
                <a:solidFill>
                  <a:srgbClr val="0000FF"/>
                </a:solidFill>
              </a:rPr>
              <a:t>w </a:t>
            </a:r>
            <a:r>
              <a:rPr lang="en-US" sz="2800" dirty="0">
                <a:solidFill>
                  <a:srgbClr val="0000FF"/>
                </a:solidFill>
                <a:sym typeface="Symbol"/>
              </a:rPr>
              <a:t> </a:t>
            </a:r>
            <a:r>
              <a:rPr lang="en-US" sz="2800" b="1" dirty="0">
                <a:solidFill>
                  <a:srgbClr val="0000FF"/>
                </a:solidFill>
              </a:rPr>
              <a:t>x </a:t>
            </a:r>
            <a:r>
              <a:rPr lang="en-US" sz="2800" dirty="0">
                <a:solidFill>
                  <a:srgbClr val="0000FF"/>
                </a:solidFill>
              </a:rPr>
              <a:t>+ b)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9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43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6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2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3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1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791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29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91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6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57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76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rot="16200000" flipH="1">
            <a:off x="2667000" y="2590800"/>
            <a:ext cx="3276600" cy="533400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10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vs. linear classifiers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NN pros:</a:t>
            </a:r>
          </a:p>
          <a:p>
            <a:pPr lvl="1"/>
            <a:r>
              <a:rPr lang="en-US" sz="2000" dirty="0"/>
              <a:t>Simple to implement</a:t>
            </a:r>
          </a:p>
          <a:p>
            <a:pPr lvl="1"/>
            <a:r>
              <a:rPr lang="en-US" sz="2000" dirty="0"/>
              <a:t>Decision boundaries not necessarily linear</a:t>
            </a:r>
          </a:p>
          <a:p>
            <a:pPr lvl="1"/>
            <a:r>
              <a:rPr lang="en-US" sz="2000" dirty="0"/>
              <a:t>Works for any number of classes</a:t>
            </a:r>
          </a:p>
          <a:p>
            <a:pPr lvl="1"/>
            <a:r>
              <a:rPr lang="en-US" sz="2000" i="1" dirty="0"/>
              <a:t>Nonparametric</a:t>
            </a:r>
            <a:r>
              <a:rPr lang="en-US" sz="2000" dirty="0"/>
              <a:t> method</a:t>
            </a: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NN cons:</a:t>
            </a:r>
          </a:p>
          <a:p>
            <a:pPr lvl="1"/>
            <a:r>
              <a:rPr lang="en-US" sz="2000" dirty="0"/>
              <a:t>Need good distance function</a:t>
            </a:r>
          </a:p>
          <a:p>
            <a:pPr lvl="1"/>
            <a:r>
              <a:rPr lang="en-US" sz="2000" dirty="0"/>
              <a:t>Slow at test time</a:t>
            </a: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Linear pros:</a:t>
            </a:r>
          </a:p>
          <a:p>
            <a:pPr lvl="1"/>
            <a:r>
              <a:rPr lang="en-US" sz="2000" dirty="0"/>
              <a:t>Low-dimensional </a:t>
            </a:r>
            <a:r>
              <a:rPr lang="en-US" sz="2000" i="1" dirty="0"/>
              <a:t>parametric</a:t>
            </a:r>
            <a:r>
              <a:rPr lang="en-US" sz="2000" dirty="0"/>
              <a:t> representation</a:t>
            </a:r>
          </a:p>
          <a:p>
            <a:pPr lvl="1"/>
            <a:r>
              <a:rPr lang="en-US" sz="2000" dirty="0"/>
              <a:t>Very fast at test time</a:t>
            </a: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Linear cons:</a:t>
            </a:r>
          </a:p>
          <a:p>
            <a:pPr lvl="1"/>
            <a:r>
              <a:rPr lang="en-US" sz="2000" dirty="0"/>
              <a:t>Works for two classes</a:t>
            </a:r>
          </a:p>
          <a:p>
            <a:pPr lvl="1"/>
            <a:r>
              <a:rPr lang="en-US" sz="2000" dirty="0"/>
              <a:t>How to train the linear function?</a:t>
            </a:r>
          </a:p>
          <a:p>
            <a:pPr lvl="1"/>
            <a:r>
              <a:rPr lang="en-US" sz="2000" dirty="0"/>
              <a:t>What if data is not linearly separable?</a:t>
            </a:r>
          </a:p>
        </p:txBody>
      </p:sp>
    </p:spTree>
    <p:extLst>
      <p:ext uri="{BB962C8B-B14F-4D97-AF65-F5344CB8AC3E}">
        <p14:creationId xmlns:p14="http://schemas.microsoft.com/office/powerpoint/2010/main" val="165938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2296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When the data is linearly separable, there may be more than one separator (</a:t>
            </a:r>
            <a:r>
              <a:rPr lang="en-US" dirty="0" err="1"/>
              <a:t>hyperplane</a:t>
            </a:r>
            <a:r>
              <a:rPr lang="en-US" dirty="0"/>
              <a:t>)</a:t>
            </a:r>
          </a:p>
        </p:txBody>
      </p:sp>
      <p:sp>
        <p:nvSpPr>
          <p:cNvPr id="4101" name="Oval 8"/>
          <p:cNvSpPr>
            <a:spLocks noChangeArrowheads="1"/>
          </p:cNvSpPr>
          <p:nvPr/>
        </p:nvSpPr>
        <p:spPr bwMode="auto">
          <a:xfrm>
            <a:off x="838200" y="39624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02" name="Oval 9"/>
          <p:cNvSpPr>
            <a:spLocks noChangeArrowheads="1"/>
          </p:cNvSpPr>
          <p:nvPr/>
        </p:nvSpPr>
        <p:spPr bwMode="auto">
          <a:xfrm>
            <a:off x="1524000" y="40386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03" name="Oval 10"/>
          <p:cNvSpPr>
            <a:spLocks noChangeArrowheads="1"/>
          </p:cNvSpPr>
          <p:nvPr/>
        </p:nvSpPr>
        <p:spPr bwMode="auto">
          <a:xfrm>
            <a:off x="1524000" y="47244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04" name="Oval 11"/>
          <p:cNvSpPr>
            <a:spLocks noChangeArrowheads="1"/>
          </p:cNvSpPr>
          <p:nvPr/>
        </p:nvSpPr>
        <p:spPr bwMode="auto">
          <a:xfrm>
            <a:off x="762000" y="4267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05" name="Oval 12"/>
          <p:cNvSpPr>
            <a:spLocks noChangeArrowheads="1"/>
          </p:cNvSpPr>
          <p:nvPr/>
        </p:nvSpPr>
        <p:spPr bwMode="auto">
          <a:xfrm>
            <a:off x="2286000" y="4114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06" name="Oval 13"/>
          <p:cNvSpPr>
            <a:spLocks noChangeArrowheads="1"/>
          </p:cNvSpPr>
          <p:nvPr/>
        </p:nvSpPr>
        <p:spPr bwMode="auto">
          <a:xfrm>
            <a:off x="2895600" y="49530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07" name="Oval 14"/>
          <p:cNvSpPr>
            <a:spLocks noChangeArrowheads="1"/>
          </p:cNvSpPr>
          <p:nvPr/>
        </p:nvSpPr>
        <p:spPr bwMode="auto">
          <a:xfrm>
            <a:off x="3124200" y="3048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08" name="Oval 15"/>
          <p:cNvSpPr>
            <a:spLocks noChangeArrowheads="1"/>
          </p:cNvSpPr>
          <p:nvPr/>
        </p:nvSpPr>
        <p:spPr bwMode="auto">
          <a:xfrm>
            <a:off x="3886200" y="33528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09" name="Oval 16"/>
          <p:cNvSpPr>
            <a:spLocks noChangeArrowheads="1"/>
          </p:cNvSpPr>
          <p:nvPr/>
        </p:nvSpPr>
        <p:spPr bwMode="auto">
          <a:xfrm>
            <a:off x="4114800" y="4038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10" name="Oval 17"/>
          <p:cNvSpPr>
            <a:spLocks noChangeArrowheads="1"/>
          </p:cNvSpPr>
          <p:nvPr/>
        </p:nvSpPr>
        <p:spPr bwMode="auto">
          <a:xfrm>
            <a:off x="3429000" y="4038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11" name="Oval 18"/>
          <p:cNvSpPr>
            <a:spLocks noChangeArrowheads="1"/>
          </p:cNvSpPr>
          <p:nvPr/>
        </p:nvSpPr>
        <p:spPr bwMode="auto">
          <a:xfrm>
            <a:off x="2667000" y="27432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12" name="Oval 19"/>
          <p:cNvSpPr>
            <a:spLocks noChangeArrowheads="1"/>
          </p:cNvSpPr>
          <p:nvPr/>
        </p:nvSpPr>
        <p:spPr bwMode="auto">
          <a:xfrm>
            <a:off x="4724400" y="4800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13" name="Oval 20"/>
          <p:cNvSpPr>
            <a:spLocks noChangeArrowheads="1"/>
          </p:cNvSpPr>
          <p:nvPr/>
        </p:nvSpPr>
        <p:spPr bwMode="auto">
          <a:xfrm>
            <a:off x="4953000" y="3657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14" name="Oval 21"/>
          <p:cNvSpPr>
            <a:spLocks noChangeArrowheads="1"/>
          </p:cNvSpPr>
          <p:nvPr/>
        </p:nvSpPr>
        <p:spPr bwMode="auto">
          <a:xfrm>
            <a:off x="2286000" y="57150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15" name="Oval 22"/>
          <p:cNvSpPr>
            <a:spLocks noChangeArrowheads="1"/>
          </p:cNvSpPr>
          <p:nvPr/>
        </p:nvSpPr>
        <p:spPr bwMode="auto">
          <a:xfrm>
            <a:off x="4114800" y="2514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16" name="Oval 23"/>
          <p:cNvSpPr>
            <a:spLocks noChangeArrowheads="1"/>
          </p:cNvSpPr>
          <p:nvPr/>
        </p:nvSpPr>
        <p:spPr bwMode="auto">
          <a:xfrm>
            <a:off x="5410200" y="4572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66680" name="Line 24"/>
          <p:cNvSpPr>
            <a:spLocks noChangeShapeType="1"/>
          </p:cNvSpPr>
          <p:nvPr/>
        </p:nvSpPr>
        <p:spPr bwMode="auto">
          <a:xfrm>
            <a:off x="1371600" y="2743200"/>
            <a:ext cx="3581400" cy="3581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18" name="Oval 25"/>
          <p:cNvSpPr>
            <a:spLocks noChangeArrowheads="1"/>
          </p:cNvSpPr>
          <p:nvPr/>
        </p:nvSpPr>
        <p:spPr bwMode="auto">
          <a:xfrm>
            <a:off x="2971800" y="2133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19" name="Oval 26"/>
          <p:cNvSpPr>
            <a:spLocks noChangeArrowheads="1"/>
          </p:cNvSpPr>
          <p:nvPr/>
        </p:nvSpPr>
        <p:spPr bwMode="auto">
          <a:xfrm>
            <a:off x="3124200" y="6172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66683" name="Text Box 27"/>
          <p:cNvSpPr txBox="1">
            <a:spLocks noChangeArrowheads="1"/>
          </p:cNvSpPr>
          <p:nvPr/>
        </p:nvSpPr>
        <p:spPr bwMode="auto">
          <a:xfrm>
            <a:off x="5799150" y="5297488"/>
            <a:ext cx="242726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000000"/>
                </a:solidFill>
                <a:cs typeface="Arial" charset="0"/>
              </a:rPr>
              <a:t>Which separator</a:t>
            </a:r>
            <a:br>
              <a:rPr lang="en-US" sz="2400" dirty="0">
                <a:solidFill>
                  <a:srgbClr val="000000"/>
                </a:solidFill>
                <a:cs typeface="Arial" charset="0"/>
              </a:rPr>
            </a:br>
            <a:r>
              <a:rPr lang="en-US" sz="2400" dirty="0">
                <a:solidFill>
                  <a:srgbClr val="000000"/>
                </a:solidFill>
                <a:cs typeface="Arial" charset="0"/>
              </a:rPr>
              <a:t>is best?</a:t>
            </a:r>
          </a:p>
        </p:txBody>
      </p:sp>
      <p:sp>
        <p:nvSpPr>
          <p:cNvPr id="966684" name="Line 28"/>
          <p:cNvSpPr>
            <a:spLocks noChangeShapeType="1"/>
          </p:cNvSpPr>
          <p:nvPr/>
        </p:nvSpPr>
        <p:spPr bwMode="auto">
          <a:xfrm>
            <a:off x="1752600" y="2362200"/>
            <a:ext cx="2438400" cy="403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66685" name="Line 29"/>
          <p:cNvSpPr>
            <a:spLocks noChangeShapeType="1"/>
          </p:cNvSpPr>
          <p:nvPr/>
        </p:nvSpPr>
        <p:spPr bwMode="auto">
          <a:xfrm>
            <a:off x="2286000" y="1981200"/>
            <a:ext cx="1447800" cy="464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66686" name="Line 30"/>
          <p:cNvSpPr>
            <a:spLocks noChangeShapeType="1"/>
          </p:cNvSpPr>
          <p:nvPr/>
        </p:nvSpPr>
        <p:spPr bwMode="auto">
          <a:xfrm>
            <a:off x="1066800" y="3276600"/>
            <a:ext cx="4495800" cy="2362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16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6680" grpId="0" animBg="1"/>
      <p:bldP spid="966683" grpId="0"/>
      <p:bldP spid="966684" grpId="0" animBg="1"/>
      <p:bldP spid="966685" grpId="0" animBg="1"/>
      <p:bldP spid="96668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Find </a:t>
            </a:r>
            <a:r>
              <a:rPr lang="en-US" dirty="0" err="1"/>
              <a:t>hyperplane</a:t>
            </a:r>
            <a:r>
              <a:rPr lang="en-US" dirty="0"/>
              <a:t> that maximizes the </a:t>
            </a:r>
            <a:r>
              <a:rPr lang="en-US" i="1" dirty="0"/>
              <a:t>margin </a:t>
            </a:r>
            <a:r>
              <a:rPr lang="en-US" dirty="0"/>
              <a:t>between the positive and negative examples</a:t>
            </a:r>
          </a:p>
        </p:txBody>
      </p:sp>
      <p:graphicFrame>
        <p:nvGraphicFramePr>
          <p:cNvPr id="1104900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776788" y="2057400"/>
          <a:ext cx="436721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76" name="Equation" r:id="rId4" imgW="2336760" imgH="457200" progId="Equation.3">
                  <p:embed/>
                </p:oleObj>
              </mc:Choice>
              <mc:Fallback>
                <p:oleObj name="Equation" r:id="rId4" imgW="23367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6788" y="2057400"/>
                        <a:ext cx="4367212" cy="854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4901" name="Rectangle 5"/>
          <p:cNvSpPr>
            <a:spLocks noChangeArrowheads="1"/>
          </p:cNvSpPr>
          <p:nvPr/>
        </p:nvSpPr>
        <p:spPr bwMode="auto">
          <a:xfrm>
            <a:off x="3657600" y="5470525"/>
            <a:ext cx="960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Margin</a:t>
            </a:r>
          </a:p>
        </p:txBody>
      </p:sp>
      <p:sp>
        <p:nvSpPr>
          <p:cNvPr id="5128" name="Oval 6"/>
          <p:cNvSpPr>
            <a:spLocks noChangeArrowheads="1"/>
          </p:cNvSpPr>
          <p:nvPr/>
        </p:nvSpPr>
        <p:spPr bwMode="auto">
          <a:xfrm>
            <a:off x="658813" y="3614738"/>
            <a:ext cx="125412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9" name="Oval 7"/>
          <p:cNvSpPr>
            <a:spLocks noChangeArrowheads="1"/>
          </p:cNvSpPr>
          <p:nvPr/>
        </p:nvSpPr>
        <p:spPr bwMode="auto">
          <a:xfrm>
            <a:off x="1227138" y="3676650"/>
            <a:ext cx="127000" cy="12223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0" name="Oval 8"/>
          <p:cNvSpPr>
            <a:spLocks noChangeArrowheads="1"/>
          </p:cNvSpPr>
          <p:nvPr/>
        </p:nvSpPr>
        <p:spPr bwMode="auto">
          <a:xfrm>
            <a:off x="1227138" y="4232275"/>
            <a:ext cx="127000" cy="12223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1" name="Oval 9"/>
          <p:cNvSpPr>
            <a:spLocks noChangeArrowheads="1"/>
          </p:cNvSpPr>
          <p:nvPr/>
        </p:nvSpPr>
        <p:spPr bwMode="auto">
          <a:xfrm>
            <a:off x="595313" y="3860800"/>
            <a:ext cx="127000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2" name="Oval 10"/>
          <p:cNvSpPr>
            <a:spLocks noChangeArrowheads="1"/>
          </p:cNvSpPr>
          <p:nvPr/>
        </p:nvSpPr>
        <p:spPr bwMode="auto">
          <a:xfrm>
            <a:off x="2555875" y="2873375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3" name="Oval 11"/>
          <p:cNvSpPr>
            <a:spLocks noChangeArrowheads="1"/>
          </p:cNvSpPr>
          <p:nvPr/>
        </p:nvSpPr>
        <p:spPr bwMode="auto">
          <a:xfrm>
            <a:off x="3187700" y="3121025"/>
            <a:ext cx="127000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Oval 12"/>
          <p:cNvSpPr>
            <a:spLocks noChangeArrowheads="1"/>
          </p:cNvSpPr>
          <p:nvPr/>
        </p:nvSpPr>
        <p:spPr bwMode="auto">
          <a:xfrm>
            <a:off x="3378200" y="3676650"/>
            <a:ext cx="125413" cy="1222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Oval 13"/>
          <p:cNvSpPr>
            <a:spLocks noChangeArrowheads="1"/>
          </p:cNvSpPr>
          <p:nvPr/>
        </p:nvSpPr>
        <p:spPr bwMode="auto">
          <a:xfrm>
            <a:off x="2176463" y="2627313"/>
            <a:ext cx="125412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6" name="Oval 14"/>
          <p:cNvSpPr>
            <a:spLocks noChangeArrowheads="1"/>
          </p:cNvSpPr>
          <p:nvPr/>
        </p:nvSpPr>
        <p:spPr bwMode="auto">
          <a:xfrm>
            <a:off x="3883025" y="4292600"/>
            <a:ext cx="127000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7" name="Oval 15"/>
          <p:cNvSpPr>
            <a:spLocks noChangeArrowheads="1"/>
          </p:cNvSpPr>
          <p:nvPr/>
        </p:nvSpPr>
        <p:spPr bwMode="auto">
          <a:xfrm>
            <a:off x="4073525" y="3367088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8" name="Oval 16"/>
          <p:cNvSpPr>
            <a:spLocks noChangeArrowheads="1"/>
          </p:cNvSpPr>
          <p:nvPr/>
        </p:nvSpPr>
        <p:spPr bwMode="auto">
          <a:xfrm>
            <a:off x="1860550" y="5033963"/>
            <a:ext cx="125413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9" name="Oval 17"/>
          <p:cNvSpPr>
            <a:spLocks noChangeArrowheads="1"/>
          </p:cNvSpPr>
          <p:nvPr/>
        </p:nvSpPr>
        <p:spPr bwMode="auto">
          <a:xfrm>
            <a:off x="3378200" y="2441575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40" name="Oval 18"/>
          <p:cNvSpPr>
            <a:spLocks noChangeArrowheads="1"/>
          </p:cNvSpPr>
          <p:nvPr/>
        </p:nvSpPr>
        <p:spPr bwMode="auto">
          <a:xfrm>
            <a:off x="4452938" y="4108450"/>
            <a:ext cx="125412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41" name="Line 19"/>
          <p:cNvSpPr>
            <a:spLocks noChangeShapeType="1"/>
          </p:cNvSpPr>
          <p:nvPr/>
        </p:nvSpPr>
        <p:spPr bwMode="auto">
          <a:xfrm>
            <a:off x="1417638" y="2441575"/>
            <a:ext cx="2276475" cy="2962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2" name="Oval 20"/>
          <p:cNvSpPr>
            <a:spLocks noChangeArrowheads="1"/>
          </p:cNvSpPr>
          <p:nvPr/>
        </p:nvSpPr>
        <p:spPr bwMode="auto">
          <a:xfrm>
            <a:off x="2428875" y="2133600"/>
            <a:ext cx="127000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43" name="Oval 21"/>
          <p:cNvSpPr>
            <a:spLocks noChangeArrowheads="1"/>
          </p:cNvSpPr>
          <p:nvPr/>
        </p:nvSpPr>
        <p:spPr bwMode="auto">
          <a:xfrm>
            <a:off x="2555875" y="5403850"/>
            <a:ext cx="125413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4918" name="Line 22"/>
          <p:cNvSpPr>
            <a:spLocks noChangeShapeType="1"/>
          </p:cNvSpPr>
          <p:nvPr/>
        </p:nvSpPr>
        <p:spPr bwMode="auto">
          <a:xfrm>
            <a:off x="1101725" y="2689225"/>
            <a:ext cx="2276475" cy="296227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4919" name="Line 23"/>
          <p:cNvSpPr>
            <a:spLocks noChangeShapeType="1"/>
          </p:cNvSpPr>
          <p:nvPr/>
        </p:nvSpPr>
        <p:spPr bwMode="auto">
          <a:xfrm>
            <a:off x="1733550" y="2257425"/>
            <a:ext cx="2212975" cy="283845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6" name="Oval 24"/>
          <p:cNvSpPr>
            <a:spLocks noChangeArrowheads="1"/>
          </p:cNvSpPr>
          <p:nvPr/>
        </p:nvSpPr>
        <p:spPr bwMode="auto">
          <a:xfrm>
            <a:off x="1860550" y="3738563"/>
            <a:ext cx="125413" cy="12223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47" name="Oval 25"/>
          <p:cNvSpPr>
            <a:spLocks noChangeArrowheads="1"/>
          </p:cNvSpPr>
          <p:nvPr/>
        </p:nvSpPr>
        <p:spPr bwMode="auto">
          <a:xfrm>
            <a:off x="2365375" y="4416425"/>
            <a:ext cx="127000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48" name="Oval 26"/>
          <p:cNvSpPr>
            <a:spLocks noChangeArrowheads="1"/>
          </p:cNvSpPr>
          <p:nvPr/>
        </p:nvSpPr>
        <p:spPr bwMode="auto">
          <a:xfrm>
            <a:off x="2808288" y="3676650"/>
            <a:ext cx="127000" cy="1222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4923" name="Line 27"/>
          <p:cNvSpPr>
            <a:spLocks noChangeShapeType="1"/>
          </p:cNvSpPr>
          <p:nvPr/>
        </p:nvSpPr>
        <p:spPr bwMode="auto">
          <a:xfrm flipV="1">
            <a:off x="3378200" y="5157788"/>
            <a:ext cx="631825" cy="4937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stealth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04924" name="Freeform 28"/>
          <p:cNvSpPr>
            <a:spLocks/>
          </p:cNvSpPr>
          <p:nvPr/>
        </p:nvSpPr>
        <p:spPr bwMode="auto">
          <a:xfrm>
            <a:off x="815975" y="3984625"/>
            <a:ext cx="1044575" cy="1406525"/>
          </a:xfrm>
          <a:custGeom>
            <a:avLst/>
            <a:gdLst>
              <a:gd name="T0" fmla="*/ 2147483647 w 792"/>
              <a:gd name="T1" fmla="*/ 0 h 1094"/>
              <a:gd name="T2" fmla="*/ 2147483647 w 792"/>
              <a:gd name="T3" fmla="*/ 2147483647 h 1094"/>
              <a:gd name="T4" fmla="*/ 0 w 792"/>
              <a:gd name="T5" fmla="*/ 2147483647 h 1094"/>
              <a:gd name="T6" fmla="*/ 0 60000 65536"/>
              <a:gd name="T7" fmla="*/ 0 60000 65536"/>
              <a:gd name="T8" fmla="*/ 0 60000 65536"/>
              <a:gd name="T9" fmla="*/ 0 w 792"/>
              <a:gd name="T10" fmla="*/ 0 h 1094"/>
              <a:gd name="T11" fmla="*/ 792 w 792"/>
              <a:gd name="T12" fmla="*/ 1094 h 10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2" h="1094">
                <a:moveTo>
                  <a:pt x="792" y="0"/>
                </a:moveTo>
                <a:cubicBezTo>
                  <a:pt x="668" y="268"/>
                  <a:pt x="540" y="538"/>
                  <a:pt x="408" y="720"/>
                </a:cubicBezTo>
                <a:cubicBezTo>
                  <a:pt x="276" y="902"/>
                  <a:pt x="85" y="1016"/>
                  <a:pt x="0" y="1094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 type="stealth" w="lg" len="lg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4925" name="Freeform 29"/>
          <p:cNvSpPr>
            <a:spLocks/>
          </p:cNvSpPr>
          <p:nvPr/>
        </p:nvSpPr>
        <p:spPr bwMode="auto">
          <a:xfrm>
            <a:off x="784225" y="4664075"/>
            <a:ext cx="1517650" cy="739775"/>
          </a:xfrm>
          <a:custGeom>
            <a:avLst/>
            <a:gdLst>
              <a:gd name="T0" fmla="*/ 2147483647 w 1152"/>
              <a:gd name="T1" fmla="*/ 0 h 576"/>
              <a:gd name="T2" fmla="*/ 2147483647 w 1152"/>
              <a:gd name="T3" fmla="*/ 2147483647 h 576"/>
              <a:gd name="T4" fmla="*/ 0 w 1152"/>
              <a:gd name="T5" fmla="*/ 2147483647 h 576"/>
              <a:gd name="T6" fmla="*/ 0 60000 65536"/>
              <a:gd name="T7" fmla="*/ 0 60000 65536"/>
              <a:gd name="T8" fmla="*/ 0 60000 65536"/>
              <a:gd name="T9" fmla="*/ 0 w 1152"/>
              <a:gd name="T10" fmla="*/ 0 h 576"/>
              <a:gd name="T11" fmla="*/ 1152 w 115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52" h="576">
                <a:moveTo>
                  <a:pt x="1152" y="0"/>
                </a:moveTo>
                <a:cubicBezTo>
                  <a:pt x="1053" y="55"/>
                  <a:pt x="751" y="233"/>
                  <a:pt x="559" y="329"/>
                </a:cubicBezTo>
                <a:cubicBezTo>
                  <a:pt x="367" y="425"/>
                  <a:pt x="117" y="525"/>
                  <a:pt x="0" y="576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 type="stealth" w="lg" len="lg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4926" name="Freeform 30"/>
          <p:cNvSpPr>
            <a:spLocks/>
          </p:cNvSpPr>
          <p:nvPr/>
        </p:nvSpPr>
        <p:spPr bwMode="auto">
          <a:xfrm>
            <a:off x="815976" y="3879835"/>
            <a:ext cx="1917728" cy="1511315"/>
          </a:xfrm>
          <a:custGeom>
            <a:avLst/>
            <a:gdLst>
              <a:gd name="T0" fmla="*/ 2147483647 w 1416"/>
              <a:gd name="T1" fmla="*/ 0 h 1142"/>
              <a:gd name="T2" fmla="*/ 2147483647 w 1416"/>
              <a:gd name="T3" fmla="*/ 2147483647 h 1142"/>
              <a:gd name="T4" fmla="*/ 0 w 1416"/>
              <a:gd name="T5" fmla="*/ 2147483647 h 1142"/>
              <a:gd name="T6" fmla="*/ 0 60000 65536"/>
              <a:gd name="T7" fmla="*/ 0 60000 65536"/>
              <a:gd name="T8" fmla="*/ 0 60000 65536"/>
              <a:gd name="T9" fmla="*/ 0 w 1416"/>
              <a:gd name="T10" fmla="*/ 0 h 1142"/>
              <a:gd name="T11" fmla="*/ 1416 w 1416"/>
              <a:gd name="T12" fmla="*/ 1142 h 1142"/>
              <a:gd name="connsiteX0" fmla="*/ 10281 w 10281"/>
              <a:gd name="connsiteY0" fmla="*/ 0 h 10292"/>
              <a:gd name="connsiteX1" fmla="*/ 4936 w 10281"/>
              <a:gd name="connsiteY1" fmla="*/ 6150 h 10292"/>
              <a:gd name="connsiteX2" fmla="*/ 0 w 10281"/>
              <a:gd name="connsiteY2" fmla="*/ 10292 h 10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1" h="10292">
                <a:moveTo>
                  <a:pt x="10281" y="0"/>
                </a:moveTo>
                <a:cubicBezTo>
                  <a:pt x="9441" y="972"/>
                  <a:pt x="6603" y="4486"/>
                  <a:pt x="4936" y="6150"/>
                </a:cubicBezTo>
                <a:cubicBezTo>
                  <a:pt x="3270" y="7814"/>
                  <a:pt x="1031" y="9434"/>
                  <a:pt x="0" y="10292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 type="stealth" w="lg" len="lg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4927" name="Text Box 31"/>
          <p:cNvSpPr txBox="1">
            <a:spLocks noChangeArrowheads="1"/>
          </p:cNvSpPr>
          <p:nvPr/>
        </p:nvSpPr>
        <p:spPr bwMode="auto">
          <a:xfrm>
            <a:off x="76200" y="5359400"/>
            <a:ext cx="1960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Support vectors</a:t>
            </a:r>
          </a:p>
        </p:txBody>
      </p:sp>
      <p:sp>
        <p:nvSpPr>
          <p:cNvPr id="1104928" name="Oval 32"/>
          <p:cNvSpPr>
            <a:spLocks noChangeArrowheads="1"/>
          </p:cNvSpPr>
          <p:nvPr/>
        </p:nvSpPr>
        <p:spPr bwMode="auto">
          <a:xfrm>
            <a:off x="1733550" y="3614738"/>
            <a:ext cx="379413" cy="3698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4929" name="Oval 33"/>
          <p:cNvSpPr>
            <a:spLocks noChangeArrowheads="1"/>
          </p:cNvSpPr>
          <p:nvPr/>
        </p:nvSpPr>
        <p:spPr bwMode="auto">
          <a:xfrm>
            <a:off x="2681288" y="3552825"/>
            <a:ext cx="379412" cy="3698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4930" name="Oval 34"/>
          <p:cNvSpPr>
            <a:spLocks noChangeArrowheads="1"/>
          </p:cNvSpPr>
          <p:nvPr/>
        </p:nvSpPr>
        <p:spPr bwMode="auto">
          <a:xfrm>
            <a:off x="2239963" y="4292600"/>
            <a:ext cx="379412" cy="3714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57" name="Text Box 35"/>
          <p:cNvSpPr txBox="1">
            <a:spLocks noChangeArrowheads="1"/>
          </p:cNvSpPr>
          <p:nvPr/>
        </p:nvSpPr>
        <p:spPr bwMode="auto">
          <a:xfrm>
            <a:off x="0" y="6208713"/>
            <a:ext cx="914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/>
              <a:t>C. Burges, </a:t>
            </a:r>
            <a:r>
              <a:rPr lang="en-US" sz="1800">
                <a:hlinkClick r:id="rId6"/>
              </a:rPr>
              <a:t>A Tutorial on Support Vector Machines for Pattern Recognition</a:t>
            </a:r>
            <a:r>
              <a:rPr lang="en-US" sz="1800"/>
              <a:t>,  Data Mining and Knowledge Discovery, 1998 </a:t>
            </a:r>
          </a:p>
        </p:txBody>
      </p:sp>
      <p:sp>
        <p:nvSpPr>
          <p:cNvPr id="1104932" name="Text Box 36"/>
          <p:cNvSpPr txBox="1">
            <a:spLocks noChangeArrowheads="1"/>
          </p:cNvSpPr>
          <p:nvPr/>
        </p:nvSpPr>
        <p:spPr bwMode="auto">
          <a:xfrm>
            <a:off x="4724400" y="3886200"/>
            <a:ext cx="2971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Distance between point and hyperplane:</a:t>
            </a:r>
          </a:p>
        </p:txBody>
      </p:sp>
      <p:graphicFrame>
        <p:nvGraphicFramePr>
          <p:cNvPr id="1104933" name="Object 37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7848600" y="3870325"/>
          <a:ext cx="129540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77" name="Equation" r:id="rId7" imgW="698400" imgH="419040" progId="Equation.3">
                  <p:embed/>
                </p:oleObj>
              </mc:Choice>
              <mc:Fallback>
                <p:oleObj name="Equation" r:id="rId7" imgW="6984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3870325"/>
                        <a:ext cx="1295400" cy="777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4935" name="Text Box 39"/>
          <p:cNvSpPr txBox="1">
            <a:spLocks noChangeArrowheads="1"/>
          </p:cNvSpPr>
          <p:nvPr/>
        </p:nvSpPr>
        <p:spPr bwMode="auto">
          <a:xfrm>
            <a:off x="4724400" y="3154363"/>
            <a:ext cx="2971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For support vectors, </a:t>
            </a:r>
          </a:p>
        </p:txBody>
      </p:sp>
      <p:graphicFrame>
        <p:nvGraphicFramePr>
          <p:cNvPr id="1104936" name="Object 40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7391400" y="3124200"/>
          <a:ext cx="1752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78" name="Equation" r:id="rId9" imgW="876240" imgH="228600" progId="Equation.3">
                  <p:embed/>
                </p:oleObj>
              </mc:Choice>
              <mc:Fallback>
                <p:oleObj name="Equation" r:id="rId9" imgW="876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3124200"/>
                        <a:ext cx="17526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4938" name="Text Box 42"/>
          <p:cNvSpPr txBox="1">
            <a:spLocks noChangeArrowheads="1"/>
          </p:cNvSpPr>
          <p:nvPr/>
        </p:nvSpPr>
        <p:spPr bwMode="auto">
          <a:xfrm>
            <a:off x="4724400" y="4876800"/>
            <a:ext cx="411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Therefore, the margin is  </a:t>
            </a:r>
            <a:r>
              <a:rPr lang="en-US">
                <a:latin typeface="Times New Roman" pitchFamily="18" charset="0"/>
              </a:rPr>
              <a:t>2 / ||</a:t>
            </a:r>
            <a:r>
              <a:rPr lang="en-US" b="1">
                <a:latin typeface="Times New Roman" pitchFamily="18" charset="0"/>
              </a:rPr>
              <a:t>w</a:t>
            </a:r>
            <a:r>
              <a:rPr lang="en-US">
                <a:latin typeface="Times New Roman" pitchFamily="18" charset="0"/>
              </a:rPr>
              <a:t>||</a:t>
            </a:r>
            <a:r>
              <a:rPr lang="en-US" sz="2000">
                <a:latin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365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4901" grpId="0"/>
      <p:bldP spid="5141" grpId="0" animBg="1"/>
      <p:bldP spid="1104918" grpId="0" animBg="1"/>
      <p:bldP spid="1104919" grpId="0" animBg="1"/>
      <p:bldP spid="1104923" grpId="0" animBg="1"/>
      <p:bldP spid="1104924" grpId="0" animBg="1"/>
      <p:bldP spid="1104925" grpId="0" animBg="1"/>
      <p:bldP spid="1104926" grpId="0" animBg="1"/>
      <p:bldP spid="1104927" grpId="0"/>
      <p:bldP spid="1104928" grpId="0" animBg="1"/>
      <p:bldP spid="1104929" grpId="0" animBg="1"/>
      <p:bldP spid="1104930" grpId="0" animBg="1"/>
      <p:bldP spid="1104932" grpId="0"/>
      <p:bldP spid="1104935" grpId="0"/>
      <p:bldP spid="11049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458200" cy="838200"/>
          </a:xfrm>
        </p:spPr>
        <p:txBody>
          <a:bodyPr/>
          <a:lstStyle/>
          <a:p>
            <a:r>
              <a:rPr lang="en-US"/>
              <a:t>Finding the maximum margin hyperplane</a:t>
            </a:r>
          </a:p>
        </p:txBody>
      </p:sp>
      <p:sp>
        <p:nvSpPr>
          <p:cNvPr id="99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dirty="0"/>
              <a:t>Maximize margin </a:t>
            </a:r>
            <a:r>
              <a:rPr lang="en-US" dirty="0">
                <a:latin typeface="Times New Roman" pitchFamily="18" charset="0"/>
              </a:rPr>
              <a:t>2 / ||</a:t>
            </a:r>
            <a:r>
              <a:rPr lang="en-US" b="1" dirty="0">
                <a:latin typeface="Times New Roman" pitchFamily="18" charset="0"/>
              </a:rPr>
              <a:t>w</a:t>
            </a:r>
            <a:r>
              <a:rPr lang="en-US" dirty="0">
                <a:latin typeface="Times New Roman" pitchFamily="18" charset="0"/>
              </a:rPr>
              <a:t>||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Correctly classify all training data:</a:t>
            </a:r>
            <a:br>
              <a:rPr lang="en-US" dirty="0"/>
            </a:br>
            <a:br>
              <a:rPr lang="en-US" dirty="0"/>
            </a:br>
            <a:br>
              <a:rPr lang="en-US" i="1" dirty="0">
                <a:latin typeface="Times New Roman" pitchFamily="18" charset="0"/>
              </a:rPr>
            </a:br>
            <a:br>
              <a:rPr lang="en-US" i="1" dirty="0">
                <a:latin typeface="Times New Roman" pitchFamily="18" charset="0"/>
              </a:rPr>
            </a:br>
            <a:endParaRPr lang="en-US" sz="800" dirty="0">
              <a:latin typeface="Times New Roman" pitchFamily="18" charset="0"/>
              <a:cs typeface="Arial" charset="0"/>
            </a:endParaRPr>
          </a:p>
          <a:p>
            <a:pPr marL="533400" indent="-533400"/>
            <a:r>
              <a:rPr lang="en-US" i="1" dirty="0">
                <a:cs typeface="Arial" charset="0"/>
              </a:rPr>
              <a:t>Quadratic optimization problem</a:t>
            </a:r>
            <a:r>
              <a:rPr lang="en-US" dirty="0">
                <a:cs typeface="Arial" charset="0"/>
              </a:rPr>
              <a:t>:</a:t>
            </a:r>
            <a:br>
              <a:rPr lang="en-US" dirty="0">
                <a:cs typeface="Arial" charset="0"/>
              </a:rPr>
            </a:br>
            <a:endParaRPr lang="en-US" dirty="0">
              <a:cs typeface="Arial" charset="0"/>
            </a:endParaRPr>
          </a:p>
          <a:p>
            <a:pPr marL="533400" indent="-533400"/>
            <a:r>
              <a:rPr lang="en-US" dirty="0">
                <a:cs typeface="Arial" charset="0"/>
              </a:rPr>
              <a:t>		</a:t>
            </a:r>
            <a:endParaRPr lang="el-GR" dirty="0"/>
          </a:p>
        </p:txBody>
      </p:sp>
      <p:sp>
        <p:nvSpPr>
          <p:cNvPr id="6150" name="Text Box 15"/>
          <p:cNvSpPr txBox="1">
            <a:spLocks noChangeArrowheads="1"/>
          </p:cNvSpPr>
          <p:nvPr/>
        </p:nvSpPr>
        <p:spPr bwMode="auto">
          <a:xfrm>
            <a:off x="0" y="6208713"/>
            <a:ext cx="914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/>
              <a:t>C. Burges, </a:t>
            </a:r>
            <a:r>
              <a:rPr lang="en-US" sz="1800">
                <a:hlinkClick r:id="rId4"/>
              </a:rPr>
              <a:t>A Tutorial on Support Vector Machines for Pattern Recognition</a:t>
            </a:r>
            <a:r>
              <a:rPr lang="en-US" sz="1800"/>
              <a:t>,  Data Mining and Knowledge Discovery, 1998 </a:t>
            </a:r>
          </a:p>
        </p:txBody>
      </p:sp>
      <p:graphicFrame>
        <p:nvGraphicFramePr>
          <p:cNvPr id="991249" name="Object 17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417625733"/>
              </p:ext>
            </p:extLst>
          </p:nvPr>
        </p:nvGraphicFramePr>
        <p:xfrm>
          <a:off x="872669" y="4361910"/>
          <a:ext cx="7356931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67" name="Equation" r:id="rId5" imgW="2527200" imgH="393480" progId="Equation.3">
                  <p:embed/>
                </p:oleObj>
              </mc:Choice>
              <mc:Fallback>
                <p:oleObj name="Equation" r:id="rId5" imgW="25272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2669" y="4361910"/>
                        <a:ext cx="7356931" cy="1143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1251" name="Rectangle 19"/>
          <p:cNvSpPr>
            <a:spLocks noChangeArrowheads="1"/>
          </p:cNvSpPr>
          <p:nvPr/>
        </p:nvSpPr>
        <p:spPr bwMode="auto">
          <a:xfrm>
            <a:off x="533400" y="4038600"/>
            <a:ext cx="8001000" cy="1676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991252" name="Object 20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295400" y="2033588"/>
          <a:ext cx="5181600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68" name="Equation" r:id="rId7" imgW="2336760" imgH="457200" progId="Equation.3">
                  <p:embed/>
                </p:oleObj>
              </mc:Choice>
              <mc:Fallback>
                <p:oleObj name="Equation" r:id="rId7" imgW="23367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033588"/>
                        <a:ext cx="5181600" cy="1014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940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1235" grpId="0" build="p"/>
      <p:bldP spid="99125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8534400" cy="838200"/>
          </a:xfrm>
        </p:spPr>
        <p:txBody>
          <a:bodyPr/>
          <a:lstStyle/>
          <a:p>
            <a:r>
              <a:rPr lang="en-US" dirty="0"/>
              <a:t>SVM parameter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7772400" cy="5257800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Separable data:</a:t>
            </a:r>
          </a:p>
          <a:p>
            <a:pPr marL="0" indent="0"/>
            <a:endParaRPr lang="en-US" sz="2400" dirty="0"/>
          </a:p>
          <a:p>
            <a:pPr marL="0" indent="0"/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Non-separable data:</a:t>
            </a:r>
          </a:p>
        </p:txBody>
      </p:sp>
      <p:graphicFrame>
        <p:nvGraphicFramePr>
          <p:cNvPr id="6" name="Object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89735432"/>
              </p:ext>
            </p:extLst>
          </p:nvPr>
        </p:nvGraphicFramePr>
        <p:xfrm>
          <a:off x="2930525" y="1066800"/>
          <a:ext cx="5908675" cy="91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38" name="Equation" r:id="rId4" imgW="2527200" imgH="393480" progId="Equation.3">
                  <p:embed/>
                </p:oleObj>
              </mc:Choice>
              <mc:Fallback>
                <p:oleObj name="Equation" r:id="rId4" imgW="2527200" imgH="39348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0525" y="1066800"/>
                        <a:ext cx="5908675" cy="91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Brace 8"/>
          <p:cNvSpPr/>
          <p:nvPr/>
        </p:nvSpPr>
        <p:spPr bwMode="auto">
          <a:xfrm rot="5400000">
            <a:off x="3543300" y="1714500"/>
            <a:ext cx="381000" cy="1066800"/>
          </a:xfrm>
          <a:prstGeom prst="rightBrac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" name="Right Brace 9"/>
          <p:cNvSpPr/>
          <p:nvPr/>
        </p:nvSpPr>
        <p:spPr bwMode="auto">
          <a:xfrm rot="5400000">
            <a:off x="6629400" y="304800"/>
            <a:ext cx="381000" cy="3886200"/>
          </a:xfrm>
          <a:prstGeom prst="rightBrac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2667000" y="2606933"/>
            <a:ext cx="1866510" cy="6463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Maximize margin</a:t>
            </a: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4915290" y="2606933"/>
            <a:ext cx="3771510" cy="6463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Classify training data correctly</a:t>
            </a:r>
          </a:p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13" name="Object 1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136338265"/>
              </p:ext>
            </p:extLst>
          </p:nvPr>
        </p:nvGraphicFramePr>
        <p:xfrm>
          <a:off x="1828800" y="4168775"/>
          <a:ext cx="677862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39" name="Equation" r:id="rId6" imgW="2679700" imgH="457200" progId="Equation.3">
                  <p:embed/>
                </p:oleObj>
              </mc:Choice>
              <mc:Fallback>
                <p:oleObj name="Equation" r:id="rId6" imgW="267970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168775"/>
                        <a:ext cx="6778625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ight Brace 13"/>
          <p:cNvSpPr/>
          <p:nvPr/>
        </p:nvSpPr>
        <p:spPr bwMode="auto">
          <a:xfrm rot="5400000">
            <a:off x="3121451" y="5039152"/>
            <a:ext cx="373797" cy="977900"/>
          </a:xfrm>
          <a:prstGeom prst="rightBrac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5" name="Right Brace 14"/>
          <p:cNvSpPr/>
          <p:nvPr/>
        </p:nvSpPr>
        <p:spPr bwMode="auto">
          <a:xfrm rot="5400000">
            <a:off x="6328202" y="3508803"/>
            <a:ext cx="373798" cy="4038599"/>
          </a:xfrm>
          <a:prstGeom prst="rightBrac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2438400" y="5798403"/>
            <a:ext cx="1866510" cy="83099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Maximize margin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4648200" y="5798403"/>
            <a:ext cx="3771510" cy="83099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Minimize classification mistakes</a:t>
            </a:r>
          </a:p>
        </p:txBody>
      </p:sp>
    </p:spTree>
    <p:extLst>
      <p:ext uri="{BB962C8B-B14F-4D97-AF65-F5344CB8AC3E}">
        <p14:creationId xmlns:p14="http://schemas.microsoft.com/office/powerpoint/2010/main" val="422624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  <p:bldP spid="15" grpId="0" animBg="1"/>
      <p:bldP spid="16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8534400" cy="838200"/>
          </a:xfrm>
        </p:spPr>
        <p:txBody>
          <a:bodyPr/>
          <a:lstStyle/>
          <a:p>
            <a:r>
              <a:rPr lang="en-US" dirty="0"/>
              <a:t>SVM parameter learning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66800" y="6400800"/>
            <a:ext cx="7772400" cy="533400"/>
          </a:xfrm>
        </p:spPr>
        <p:txBody>
          <a:bodyPr/>
          <a:lstStyle/>
          <a:p>
            <a:r>
              <a:rPr lang="en-US" sz="2000" dirty="0"/>
              <a:t>Demo: </a:t>
            </a:r>
            <a:r>
              <a:rPr lang="en-US" sz="2000" dirty="0">
                <a:hlinkClick r:id="rId4"/>
              </a:rPr>
              <a:t>http://cs.stanford.edu/people/karpathy/svmjs/demo</a:t>
            </a: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762000" y="3505200"/>
            <a:ext cx="2667916" cy="2479478"/>
            <a:chOff x="2895600" y="2625922"/>
            <a:chExt cx="3733800" cy="3470078"/>
          </a:xfrm>
        </p:grpSpPr>
        <p:pic>
          <p:nvPicPr>
            <p:cNvPr id="74754" name="Picture 2" descr="http://ars.els-cdn.com/content/image/1-s2.0-S0925231212001877-gr1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3" r="50226"/>
            <a:stretch/>
          </p:blipFill>
          <p:spPr bwMode="auto">
            <a:xfrm>
              <a:off x="2895600" y="2625922"/>
              <a:ext cx="3733800" cy="3360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450310" y="5788223"/>
              <a:ext cx="73129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Margin</a:t>
              </a:r>
            </a:p>
          </p:txBody>
        </p:sp>
      </p:grpSp>
      <p:sp>
        <p:nvSpPr>
          <p:cNvPr id="11" name="Oval 6"/>
          <p:cNvSpPr>
            <a:spLocks noChangeArrowheads="1"/>
          </p:cNvSpPr>
          <p:nvPr/>
        </p:nvSpPr>
        <p:spPr bwMode="auto">
          <a:xfrm>
            <a:off x="4316413" y="3919538"/>
            <a:ext cx="125412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Oval 7"/>
          <p:cNvSpPr>
            <a:spLocks noChangeArrowheads="1"/>
          </p:cNvSpPr>
          <p:nvPr/>
        </p:nvSpPr>
        <p:spPr bwMode="auto">
          <a:xfrm>
            <a:off x="4884738" y="3981450"/>
            <a:ext cx="127000" cy="12223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Oval 8"/>
          <p:cNvSpPr>
            <a:spLocks noChangeArrowheads="1"/>
          </p:cNvSpPr>
          <p:nvPr/>
        </p:nvSpPr>
        <p:spPr bwMode="auto">
          <a:xfrm>
            <a:off x="4884738" y="4537075"/>
            <a:ext cx="127000" cy="12223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Oval 9"/>
          <p:cNvSpPr>
            <a:spLocks noChangeArrowheads="1"/>
          </p:cNvSpPr>
          <p:nvPr/>
        </p:nvSpPr>
        <p:spPr bwMode="auto">
          <a:xfrm>
            <a:off x="4252913" y="4165600"/>
            <a:ext cx="127000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" name="Oval 10"/>
          <p:cNvSpPr>
            <a:spLocks noChangeArrowheads="1"/>
          </p:cNvSpPr>
          <p:nvPr/>
        </p:nvSpPr>
        <p:spPr bwMode="auto">
          <a:xfrm>
            <a:off x="6213475" y="3178175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Oval 11"/>
          <p:cNvSpPr>
            <a:spLocks noChangeArrowheads="1"/>
          </p:cNvSpPr>
          <p:nvPr/>
        </p:nvSpPr>
        <p:spPr bwMode="auto">
          <a:xfrm>
            <a:off x="6845300" y="3425825"/>
            <a:ext cx="127000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>
            <a:off x="7035800" y="3981450"/>
            <a:ext cx="125413" cy="1222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5834063" y="2932113"/>
            <a:ext cx="125412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7540625" y="4597400"/>
            <a:ext cx="127000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7731125" y="3671888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5518150" y="5338763"/>
            <a:ext cx="125413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035800" y="2746375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8110538" y="4413250"/>
            <a:ext cx="125412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Line 19"/>
          <p:cNvSpPr>
            <a:spLocks noChangeShapeType="1"/>
          </p:cNvSpPr>
          <p:nvPr/>
        </p:nvSpPr>
        <p:spPr bwMode="auto">
          <a:xfrm>
            <a:off x="5075238" y="2746375"/>
            <a:ext cx="2276475" cy="2962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6086475" y="2438400"/>
            <a:ext cx="127000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213475" y="5708650"/>
            <a:ext cx="125413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4759325" y="2994025"/>
            <a:ext cx="2276475" cy="296227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8" name="Line 23"/>
          <p:cNvSpPr>
            <a:spLocks noChangeShapeType="1"/>
          </p:cNvSpPr>
          <p:nvPr/>
        </p:nvSpPr>
        <p:spPr bwMode="auto">
          <a:xfrm>
            <a:off x="5391150" y="2562225"/>
            <a:ext cx="2212975" cy="283845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518150" y="4043363"/>
            <a:ext cx="125413" cy="12223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6022975" y="4721225"/>
            <a:ext cx="127000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1" name="Oval 26"/>
          <p:cNvSpPr>
            <a:spLocks noChangeArrowheads="1"/>
          </p:cNvSpPr>
          <p:nvPr/>
        </p:nvSpPr>
        <p:spPr bwMode="auto">
          <a:xfrm>
            <a:off x="6465888" y="3981450"/>
            <a:ext cx="127000" cy="1222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Oval 32"/>
          <p:cNvSpPr>
            <a:spLocks noChangeArrowheads="1"/>
          </p:cNvSpPr>
          <p:nvPr/>
        </p:nvSpPr>
        <p:spPr bwMode="auto">
          <a:xfrm>
            <a:off x="6492081" y="4396349"/>
            <a:ext cx="379413" cy="3698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" name="Oval 33"/>
          <p:cNvSpPr>
            <a:spLocks noChangeArrowheads="1"/>
          </p:cNvSpPr>
          <p:nvPr/>
        </p:nvSpPr>
        <p:spPr bwMode="auto">
          <a:xfrm>
            <a:off x="7264400" y="4071937"/>
            <a:ext cx="379412" cy="3698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9" name="Oval 34"/>
          <p:cNvSpPr>
            <a:spLocks noChangeArrowheads="1"/>
          </p:cNvSpPr>
          <p:nvPr/>
        </p:nvSpPr>
        <p:spPr bwMode="auto">
          <a:xfrm>
            <a:off x="6497637" y="5010943"/>
            <a:ext cx="379412" cy="3714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0" name="Oval 26"/>
          <p:cNvSpPr>
            <a:spLocks noChangeArrowheads="1"/>
          </p:cNvSpPr>
          <p:nvPr/>
        </p:nvSpPr>
        <p:spPr bwMode="auto">
          <a:xfrm>
            <a:off x="6618288" y="4525962"/>
            <a:ext cx="127000" cy="1222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1" name="Oval 26"/>
          <p:cNvSpPr>
            <a:spLocks noChangeArrowheads="1"/>
          </p:cNvSpPr>
          <p:nvPr/>
        </p:nvSpPr>
        <p:spPr bwMode="auto">
          <a:xfrm>
            <a:off x="6618288" y="5135562"/>
            <a:ext cx="127000" cy="1222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2" name="Oval 24"/>
          <p:cNvSpPr>
            <a:spLocks noChangeArrowheads="1"/>
          </p:cNvSpPr>
          <p:nvPr/>
        </p:nvSpPr>
        <p:spPr bwMode="auto">
          <a:xfrm>
            <a:off x="7391400" y="4195763"/>
            <a:ext cx="125413" cy="12223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0" y="5334000"/>
            <a:ext cx="535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703276" y="6015335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-1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302633" y="575384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0</a:t>
            </a: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091900875"/>
              </p:ext>
            </p:extLst>
          </p:nvPr>
        </p:nvGraphicFramePr>
        <p:xfrm>
          <a:off x="793750" y="1276350"/>
          <a:ext cx="7543800" cy="128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10" name="Equation" r:id="rId6" imgW="2679700" imgH="457200" progId="Equation.3">
                  <p:embed/>
                </p:oleObj>
              </mc:Choice>
              <mc:Fallback>
                <p:oleObj name="Equation" r:id="rId6" imgW="267970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0" y="1276350"/>
                        <a:ext cx="7543800" cy="1284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5546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4" name="Rectangle 5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SVMs</a:t>
            </a:r>
          </a:p>
        </p:txBody>
      </p:sp>
      <p:sp>
        <p:nvSpPr>
          <p:cNvPr id="22585" name="Rectangle 60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2296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zh-CN" dirty="0">
                <a:ea typeface="宋体" pitchFamily="2" charset="-122"/>
              </a:rPr>
              <a:t>General idea: the original input space can always be mapped to some higher-dimensional feature space where the training set is separable</a:t>
            </a:r>
          </a:p>
          <a:p>
            <a:pPr>
              <a:buFontTx/>
              <a:buChar char="•"/>
            </a:pP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7761158" cy="4343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4191000" y="2819400"/>
            <a:ext cx="609600" cy="609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3581400" y="2955925"/>
            <a:ext cx="19050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sz="20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Φ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:  </a:t>
            </a:r>
            <a:r>
              <a:rPr lang="en-US" altLang="zh-CN" sz="20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x</a:t>
            </a:r>
            <a:r>
              <a:rPr lang="en-US" altLang="zh-CN" sz="2000" b="1" baseline="-250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→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l-GR" sz="20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φ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en-US" altLang="zh-CN" sz="2000" b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x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13151" y="6324600"/>
            <a:ext cx="158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Image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748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075" name="Rectangle 3"/>
          <p:cNvSpPr>
            <a:spLocks noChangeArrowheads="1"/>
          </p:cNvSpPr>
          <p:nvPr/>
        </p:nvSpPr>
        <p:spPr bwMode="auto">
          <a:xfrm>
            <a:off x="228600" y="1066800"/>
            <a:ext cx="8915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altLang="zh-CN" sz="2800" dirty="0">
                <a:solidFill>
                  <a:srgbClr val="000000"/>
                </a:solidFill>
                <a:ea typeface="宋体" pitchFamily="2" charset="-122"/>
                <a:cs typeface="Arial" charset="0"/>
              </a:rPr>
              <a:t>Linearly separable dataset in 1D:</a:t>
            </a:r>
            <a:br>
              <a:rPr lang="en-US" altLang="zh-CN" sz="2800" dirty="0">
                <a:solidFill>
                  <a:srgbClr val="000000"/>
                </a:solidFill>
                <a:ea typeface="宋体" pitchFamily="2" charset="-122"/>
                <a:cs typeface="Arial" charset="0"/>
              </a:rPr>
            </a:br>
            <a:endParaRPr lang="en-US" altLang="zh-CN" sz="800" dirty="0">
              <a:solidFill>
                <a:srgbClr val="000000"/>
              </a:solidFill>
              <a:ea typeface="宋体" pitchFamily="2" charset="-122"/>
              <a:cs typeface="Arial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br>
              <a:rPr lang="en-US" altLang="zh-CN" sz="800" dirty="0">
                <a:solidFill>
                  <a:srgbClr val="000000"/>
                </a:solidFill>
                <a:ea typeface="宋体" pitchFamily="2" charset="-122"/>
                <a:cs typeface="Arial" charset="0"/>
              </a:rPr>
            </a:br>
            <a:br>
              <a:rPr lang="en-US" altLang="zh-CN" sz="800" dirty="0">
                <a:solidFill>
                  <a:srgbClr val="000000"/>
                </a:solidFill>
                <a:ea typeface="宋体" pitchFamily="2" charset="-122"/>
                <a:cs typeface="Arial" charset="0"/>
              </a:rPr>
            </a:br>
            <a:endParaRPr lang="en-US" altLang="zh-CN" sz="800" dirty="0">
              <a:solidFill>
                <a:srgbClr val="000000"/>
              </a:solidFill>
              <a:ea typeface="宋体" pitchFamily="2" charset="-122"/>
              <a:cs typeface="Arial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br>
              <a:rPr lang="en-US" altLang="zh-CN" sz="800" dirty="0">
                <a:solidFill>
                  <a:srgbClr val="000000"/>
                </a:solidFill>
                <a:ea typeface="宋体" pitchFamily="2" charset="-122"/>
                <a:cs typeface="Arial" charset="0"/>
              </a:rPr>
            </a:br>
            <a:endParaRPr lang="en-US" altLang="zh-CN" sz="800" dirty="0">
              <a:solidFill>
                <a:srgbClr val="000000"/>
              </a:solidFill>
              <a:ea typeface="宋体" pitchFamily="2" charset="-122"/>
              <a:cs typeface="Arial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800" dirty="0">
              <a:solidFill>
                <a:srgbClr val="000000"/>
              </a:solidFill>
              <a:ea typeface="宋体" pitchFamily="2" charset="-122"/>
              <a:cs typeface="Arial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altLang="zh-CN" sz="2800" dirty="0">
                <a:solidFill>
                  <a:srgbClr val="000000"/>
                </a:solidFill>
                <a:ea typeface="宋体" pitchFamily="2" charset="-122"/>
                <a:cs typeface="Arial" charset="0"/>
              </a:rPr>
              <a:t>Non-separable dataset in 1D: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endParaRPr lang="en-US" altLang="zh-CN" sz="2800" dirty="0">
              <a:solidFill>
                <a:srgbClr val="000000"/>
              </a:solidFill>
              <a:ea typeface="宋体" pitchFamily="2" charset="-122"/>
              <a:cs typeface="Arial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endParaRPr lang="en-US" altLang="zh-CN" sz="2800" dirty="0">
              <a:solidFill>
                <a:srgbClr val="000000"/>
              </a:solidFill>
              <a:ea typeface="宋体" pitchFamily="2" charset="-122"/>
              <a:cs typeface="Arial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altLang="zh-CN" sz="2800" dirty="0">
                <a:solidFill>
                  <a:srgbClr val="000000"/>
                </a:solidFill>
                <a:ea typeface="宋体" pitchFamily="2" charset="-122"/>
                <a:cs typeface="Arial" charset="0"/>
              </a:rPr>
              <a:t>We can map the data to a </a:t>
            </a:r>
            <a:r>
              <a:rPr lang="en-US" altLang="zh-CN" sz="2800" i="1" dirty="0">
                <a:solidFill>
                  <a:srgbClr val="000000"/>
                </a:solidFill>
                <a:ea typeface="宋体" pitchFamily="2" charset="-122"/>
                <a:cs typeface="Arial" charset="0"/>
              </a:rPr>
              <a:t>higher-dimensional space</a:t>
            </a:r>
            <a:r>
              <a:rPr lang="en-US" altLang="zh-CN" sz="2800" dirty="0">
                <a:solidFill>
                  <a:srgbClr val="000000"/>
                </a:solidFill>
                <a:ea typeface="宋体" pitchFamily="2" charset="-122"/>
                <a:cs typeface="Arial" charset="0"/>
              </a:rPr>
              <a:t>:</a:t>
            </a:r>
          </a:p>
        </p:txBody>
      </p:sp>
      <p:sp>
        <p:nvSpPr>
          <p:cNvPr id="1155076" name="Text Box 4"/>
          <p:cNvSpPr txBox="1">
            <a:spLocks noChangeArrowheads="1"/>
          </p:cNvSpPr>
          <p:nvPr/>
        </p:nvSpPr>
        <p:spPr bwMode="auto">
          <a:xfrm>
            <a:off x="4267200" y="6324600"/>
            <a:ext cx="3429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Arial" charset="0"/>
              </a:rPr>
              <a:t>0</a:t>
            </a:r>
          </a:p>
        </p:txBody>
      </p:sp>
      <p:sp>
        <p:nvSpPr>
          <p:cNvPr id="1155077" name="Text Box 5"/>
          <p:cNvSpPr txBox="1">
            <a:spLocks noChangeArrowheads="1"/>
          </p:cNvSpPr>
          <p:nvPr/>
        </p:nvSpPr>
        <p:spPr bwMode="auto">
          <a:xfrm>
            <a:off x="6324600" y="6324600"/>
            <a:ext cx="4572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Arial" charset="0"/>
              </a:rPr>
              <a:t>x</a:t>
            </a:r>
            <a:endParaRPr lang="en-US" altLang="zh-CN" i="1" baseline="30000">
              <a:solidFill>
                <a:srgbClr val="000000"/>
              </a:solidFill>
              <a:latin typeface="Times New Roman" pitchFamily="18" charset="0"/>
              <a:ea typeface="宋体" pitchFamily="2" charset="-122"/>
              <a:cs typeface="Arial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495550" y="3462338"/>
            <a:ext cx="4286250" cy="423862"/>
            <a:chOff x="1056" y="2322"/>
            <a:chExt cx="2700" cy="267"/>
          </a:xfrm>
        </p:grpSpPr>
        <p:sp>
          <p:nvSpPr>
            <p:cNvPr id="21550" name="Line 7"/>
            <p:cNvSpPr>
              <a:spLocks noChangeShapeType="1"/>
            </p:cNvSpPr>
            <p:nvPr/>
          </p:nvSpPr>
          <p:spPr bwMode="auto">
            <a:xfrm>
              <a:off x="1056" y="2358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51" name="AutoShape 8"/>
            <p:cNvSpPr>
              <a:spLocks noChangeArrowheads="1"/>
            </p:cNvSpPr>
            <p:nvPr/>
          </p:nvSpPr>
          <p:spPr bwMode="auto">
            <a:xfrm>
              <a:off x="13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52" name="Line 9"/>
            <p:cNvSpPr>
              <a:spLocks noChangeShapeType="1"/>
            </p:cNvSpPr>
            <p:nvPr/>
          </p:nvSpPr>
          <p:spPr bwMode="auto">
            <a:xfrm>
              <a:off x="2196" y="2322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53" name="Text Box 10"/>
            <p:cNvSpPr txBox="1">
              <a:spLocks noChangeArrowheads="1"/>
            </p:cNvSpPr>
            <p:nvPr/>
          </p:nvSpPr>
          <p:spPr bwMode="auto">
            <a:xfrm>
              <a:off x="2106" y="2358"/>
              <a:ext cx="21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cs typeface="Arial" charset="0"/>
                </a:rPr>
                <a:t>0</a:t>
              </a:r>
            </a:p>
          </p:txBody>
        </p:sp>
        <p:sp>
          <p:nvSpPr>
            <p:cNvPr id="21554" name="AutoShape 11"/>
            <p:cNvSpPr>
              <a:spLocks noChangeArrowheads="1"/>
            </p:cNvSpPr>
            <p:nvPr/>
          </p:nvSpPr>
          <p:spPr bwMode="auto">
            <a:xfrm>
              <a:off x="1563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55" name="AutoShape 12"/>
            <p:cNvSpPr>
              <a:spLocks noChangeArrowheads="1"/>
            </p:cNvSpPr>
            <p:nvPr/>
          </p:nvSpPr>
          <p:spPr bwMode="auto">
            <a:xfrm>
              <a:off x="18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56" name="AutoShape 13"/>
            <p:cNvSpPr>
              <a:spLocks noChangeArrowheads="1"/>
            </p:cNvSpPr>
            <p:nvPr/>
          </p:nvSpPr>
          <p:spPr bwMode="auto">
            <a:xfrm>
              <a:off x="199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57" name="AutoShape 14"/>
            <p:cNvSpPr>
              <a:spLocks noChangeArrowheads="1"/>
            </p:cNvSpPr>
            <p:nvPr/>
          </p:nvSpPr>
          <p:spPr bwMode="auto">
            <a:xfrm>
              <a:off x="25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58" name="AutoShape 15"/>
            <p:cNvSpPr>
              <a:spLocks noChangeArrowheads="1"/>
            </p:cNvSpPr>
            <p:nvPr/>
          </p:nvSpPr>
          <p:spPr bwMode="auto">
            <a:xfrm>
              <a:off x="267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59" name="AutoShape 16"/>
            <p:cNvSpPr>
              <a:spLocks noChangeArrowheads="1"/>
            </p:cNvSpPr>
            <p:nvPr/>
          </p:nvSpPr>
          <p:spPr bwMode="auto">
            <a:xfrm>
              <a:off x="2451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60" name="AutoShape 17"/>
            <p:cNvSpPr>
              <a:spLocks noChangeArrowheads="1"/>
            </p:cNvSpPr>
            <p:nvPr/>
          </p:nvSpPr>
          <p:spPr bwMode="auto">
            <a:xfrm>
              <a:off x="291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61" name="AutoShape 18"/>
            <p:cNvSpPr>
              <a:spLocks noChangeArrowheads="1"/>
            </p:cNvSpPr>
            <p:nvPr/>
          </p:nvSpPr>
          <p:spPr bwMode="auto">
            <a:xfrm>
              <a:off x="30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62" name="AutoShape 19"/>
            <p:cNvSpPr>
              <a:spLocks noChangeArrowheads="1"/>
            </p:cNvSpPr>
            <p:nvPr/>
          </p:nvSpPr>
          <p:spPr bwMode="auto">
            <a:xfrm>
              <a:off x="3375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63" name="Text Box 20"/>
            <p:cNvSpPr txBox="1">
              <a:spLocks noChangeArrowheads="1"/>
            </p:cNvSpPr>
            <p:nvPr/>
          </p:nvSpPr>
          <p:spPr bwMode="auto">
            <a:xfrm>
              <a:off x="3468" y="2322"/>
              <a:ext cx="28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cs typeface="Arial" charset="0"/>
                </a:rPr>
                <a:t>x</a:t>
              </a:r>
              <a:endParaRPr lang="en-US" altLang="zh-CN" i="1" baseline="300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Arial" charset="0"/>
              </a:endParaRPr>
            </a:p>
          </p:txBody>
        </p:sp>
      </p:grpSp>
      <p:grpSp>
        <p:nvGrpSpPr>
          <p:cNvPr id="21510" name="Group 21"/>
          <p:cNvGrpSpPr>
            <a:grpSpLocks/>
          </p:cNvGrpSpPr>
          <p:nvPr/>
        </p:nvGrpSpPr>
        <p:grpSpPr bwMode="auto">
          <a:xfrm>
            <a:off x="2457450" y="1752600"/>
            <a:ext cx="4324350" cy="642938"/>
            <a:chOff x="1056" y="1284"/>
            <a:chExt cx="2724" cy="405"/>
          </a:xfrm>
        </p:grpSpPr>
        <p:sp>
          <p:nvSpPr>
            <p:cNvPr id="21534" name="Line 22"/>
            <p:cNvSpPr>
              <a:spLocks noChangeShapeType="1"/>
            </p:cNvSpPr>
            <p:nvPr/>
          </p:nvSpPr>
          <p:spPr bwMode="auto">
            <a:xfrm>
              <a:off x="1056" y="1458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35" name="AutoShape 23"/>
            <p:cNvSpPr>
              <a:spLocks noChangeArrowheads="1"/>
            </p:cNvSpPr>
            <p:nvPr/>
          </p:nvSpPr>
          <p:spPr bwMode="auto">
            <a:xfrm>
              <a:off x="13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36" name="Line 24"/>
            <p:cNvSpPr>
              <a:spLocks noChangeShapeType="1"/>
            </p:cNvSpPr>
            <p:nvPr/>
          </p:nvSpPr>
          <p:spPr bwMode="auto">
            <a:xfrm>
              <a:off x="2196" y="1422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37" name="Text Box 25"/>
            <p:cNvSpPr txBox="1">
              <a:spLocks noChangeArrowheads="1"/>
            </p:cNvSpPr>
            <p:nvPr/>
          </p:nvSpPr>
          <p:spPr bwMode="auto">
            <a:xfrm>
              <a:off x="2106" y="1458"/>
              <a:ext cx="21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cs typeface="Arial" charset="0"/>
                </a:rPr>
                <a:t>0</a:t>
              </a:r>
            </a:p>
          </p:txBody>
        </p:sp>
        <p:sp>
          <p:nvSpPr>
            <p:cNvPr id="21538" name="AutoShape 26"/>
            <p:cNvSpPr>
              <a:spLocks noChangeArrowheads="1"/>
            </p:cNvSpPr>
            <p:nvPr/>
          </p:nvSpPr>
          <p:spPr bwMode="auto">
            <a:xfrm>
              <a:off x="1563" y="14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39" name="AutoShape 27"/>
            <p:cNvSpPr>
              <a:spLocks noChangeArrowheads="1"/>
            </p:cNvSpPr>
            <p:nvPr/>
          </p:nvSpPr>
          <p:spPr bwMode="auto">
            <a:xfrm>
              <a:off x="1863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40" name="AutoShape 28"/>
            <p:cNvSpPr>
              <a:spLocks noChangeArrowheads="1"/>
            </p:cNvSpPr>
            <p:nvPr/>
          </p:nvSpPr>
          <p:spPr bwMode="auto">
            <a:xfrm>
              <a:off x="199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41" name="AutoShape 29"/>
            <p:cNvSpPr>
              <a:spLocks noChangeArrowheads="1"/>
            </p:cNvSpPr>
            <p:nvPr/>
          </p:nvSpPr>
          <p:spPr bwMode="auto">
            <a:xfrm>
              <a:off x="25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42" name="AutoShape 30"/>
            <p:cNvSpPr>
              <a:spLocks noChangeArrowheads="1"/>
            </p:cNvSpPr>
            <p:nvPr/>
          </p:nvSpPr>
          <p:spPr bwMode="auto">
            <a:xfrm>
              <a:off x="2679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43" name="AutoShape 31"/>
            <p:cNvSpPr>
              <a:spLocks noChangeArrowheads="1"/>
            </p:cNvSpPr>
            <p:nvPr/>
          </p:nvSpPr>
          <p:spPr bwMode="auto">
            <a:xfrm>
              <a:off x="2451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44" name="Line 32"/>
            <p:cNvSpPr>
              <a:spLocks noChangeShapeType="1"/>
            </p:cNvSpPr>
            <p:nvPr/>
          </p:nvSpPr>
          <p:spPr bwMode="auto">
            <a:xfrm>
              <a:off x="2268" y="1302"/>
              <a:ext cx="0" cy="348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45" name="Oval 33"/>
            <p:cNvSpPr>
              <a:spLocks noChangeArrowheads="1"/>
            </p:cNvSpPr>
            <p:nvPr/>
          </p:nvSpPr>
          <p:spPr bwMode="auto">
            <a:xfrm>
              <a:off x="2405" y="1393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46" name="Oval 34"/>
            <p:cNvSpPr>
              <a:spLocks noChangeArrowheads="1"/>
            </p:cNvSpPr>
            <p:nvPr/>
          </p:nvSpPr>
          <p:spPr bwMode="auto">
            <a:xfrm>
              <a:off x="1955" y="1387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47" name="Line 35"/>
            <p:cNvSpPr>
              <a:spLocks noChangeShapeType="1"/>
            </p:cNvSpPr>
            <p:nvPr/>
          </p:nvSpPr>
          <p:spPr bwMode="auto">
            <a:xfrm flipH="1" flipV="1">
              <a:off x="2475" y="1284"/>
              <a:ext cx="6" cy="377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48" name="Line 36"/>
            <p:cNvSpPr>
              <a:spLocks noChangeShapeType="1"/>
            </p:cNvSpPr>
            <p:nvPr/>
          </p:nvSpPr>
          <p:spPr bwMode="auto">
            <a:xfrm flipH="1" flipV="1">
              <a:off x="2025" y="1284"/>
              <a:ext cx="6" cy="377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49" name="Text Box 37"/>
            <p:cNvSpPr txBox="1">
              <a:spLocks noChangeArrowheads="1"/>
            </p:cNvSpPr>
            <p:nvPr/>
          </p:nvSpPr>
          <p:spPr bwMode="auto">
            <a:xfrm>
              <a:off x="3492" y="1410"/>
              <a:ext cx="28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cs typeface="Arial" charset="0"/>
                </a:rPr>
                <a:t>x</a:t>
              </a:r>
              <a:endParaRPr lang="en-US" altLang="zh-CN" i="1" baseline="300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Arial" charset="0"/>
              </a:endParaRPr>
            </a:p>
          </p:txBody>
        </p: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2514600" y="4724400"/>
            <a:ext cx="4352925" cy="1827213"/>
            <a:chOff x="1122" y="2874"/>
            <a:chExt cx="2742" cy="1151"/>
          </a:xfrm>
        </p:grpSpPr>
        <p:sp>
          <p:nvSpPr>
            <p:cNvPr id="21514" name="Line 39"/>
            <p:cNvSpPr>
              <a:spLocks noChangeShapeType="1"/>
            </p:cNvSpPr>
            <p:nvPr/>
          </p:nvSpPr>
          <p:spPr bwMode="auto">
            <a:xfrm>
              <a:off x="1122" y="3900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15" name="AutoShape 40"/>
            <p:cNvSpPr>
              <a:spLocks noChangeArrowheads="1"/>
            </p:cNvSpPr>
            <p:nvPr/>
          </p:nvSpPr>
          <p:spPr bwMode="auto">
            <a:xfrm>
              <a:off x="1437" y="32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16" name="Line 41"/>
            <p:cNvSpPr>
              <a:spLocks noChangeShapeType="1"/>
            </p:cNvSpPr>
            <p:nvPr/>
          </p:nvSpPr>
          <p:spPr bwMode="auto">
            <a:xfrm>
              <a:off x="2262" y="3864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17" name="AutoShape 42"/>
            <p:cNvSpPr>
              <a:spLocks noChangeArrowheads="1"/>
            </p:cNvSpPr>
            <p:nvPr/>
          </p:nvSpPr>
          <p:spPr bwMode="auto">
            <a:xfrm>
              <a:off x="1641" y="35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18" name="AutoShape 43"/>
            <p:cNvSpPr>
              <a:spLocks noChangeArrowheads="1"/>
            </p:cNvSpPr>
            <p:nvPr/>
          </p:nvSpPr>
          <p:spPr bwMode="auto">
            <a:xfrm>
              <a:off x="1929" y="375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19" name="AutoShape 44"/>
            <p:cNvSpPr>
              <a:spLocks noChangeArrowheads="1"/>
            </p:cNvSpPr>
            <p:nvPr/>
          </p:nvSpPr>
          <p:spPr bwMode="auto">
            <a:xfrm>
              <a:off x="2073" y="381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20" name="AutoShape 45"/>
            <p:cNvSpPr>
              <a:spLocks noChangeArrowheads="1"/>
            </p:cNvSpPr>
            <p:nvPr/>
          </p:nvSpPr>
          <p:spPr bwMode="auto">
            <a:xfrm>
              <a:off x="2601" y="376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21" name="AutoShape 46"/>
            <p:cNvSpPr>
              <a:spLocks noChangeArrowheads="1"/>
            </p:cNvSpPr>
            <p:nvPr/>
          </p:nvSpPr>
          <p:spPr bwMode="auto">
            <a:xfrm>
              <a:off x="2745" y="364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22" name="AutoShape 47"/>
            <p:cNvSpPr>
              <a:spLocks noChangeArrowheads="1"/>
            </p:cNvSpPr>
            <p:nvPr/>
          </p:nvSpPr>
          <p:spPr bwMode="auto">
            <a:xfrm>
              <a:off x="2481" y="380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23" name="AutoShape 48"/>
            <p:cNvSpPr>
              <a:spLocks noChangeArrowheads="1"/>
            </p:cNvSpPr>
            <p:nvPr/>
          </p:nvSpPr>
          <p:spPr bwMode="auto">
            <a:xfrm>
              <a:off x="2985" y="344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24" name="AutoShape 49"/>
            <p:cNvSpPr>
              <a:spLocks noChangeArrowheads="1"/>
            </p:cNvSpPr>
            <p:nvPr/>
          </p:nvSpPr>
          <p:spPr bwMode="auto">
            <a:xfrm>
              <a:off x="3165" y="325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25" name="AutoShape 50"/>
            <p:cNvSpPr>
              <a:spLocks noChangeArrowheads="1"/>
            </p:cNvSpPr>
            <p:nvPr/>
          </p:nvSpPr>
          <p:spPr bwMode="auto">
            <a:xfrm>
              <a:off x="3429" y="292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26" name="Line 51"/>
            <p:cNvSpPr>
              <a:spLocks noChangeShapeType="1"/>
            </p:cNvSpPr>
            <p:nvPr/>
          </p:nvSpPr>
          <p:spPr bwMode="auto">
            <a:xfrm flipV="1">
              <a:off x="2262" y="2988"/>
              <a:ext cx="0" cy="9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27" name="Text Box 52"/>
            <p:cNvSpPr txBox="1">
              <a:spLocks noChangeArrowheads="1"/>
            </p:cNvSpPr>
            <p:nvPr/>
          </p:nvSpPr>
          <p:spPr bwMode="auto">
            <a:xfrm>
              <a:off x="2262" y="2874"/>
              <a:ext cx="28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cs typeface="Arial" charset="0"/>
                </a:rPr>
                <a:t>x</a:t>
              </a:r>
              <a:r>
                <a:rPr lang="en-US" altLang="zh-CN" i="1" baseline="300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cs typeface="Arial" charset="0"/>
                </a:rPr>
                <a:t>2</a:t>
              </a:r>
            </a:p>
          </p:txBody>
        </p:sp>
        <p:sp>
          <p:nvSpPr>
            <p:cNvPr id="21528" name="Line 53"/>
            <p:cNvSpPr>
              <a:spLocks noChangeShapeType="1"/>
            </p:cNvSpPr>
            <p:nvPr/>
          </p:nvSpPr>
          <p:spPr bwMode="auto">
            <a:xfrm flipV="1">
              <a:off x="1860" y="3180"/>
              <a:ext cx="2004" cy="81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29" name="Line 54"/>
            <p:cNvSpPr>
              <a:spLocks noChangeShapeType="1"/>
            </p:cNvSpPr>
            <p:nvPr/>
          </p:nvSpPr>
          <p:spPr bwMode="auto">
            <a:xfrm flipV="1">
              <a:off x="1857" y="3132"/>
              <a:ext cx="1962" cy="809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30" name="Line 55"/>
            <p:cNvSpPr>
              <a:spLocks noChangeShapeType="1"/>
            </p:cNvSpPr>
            <p:nvPr/>
          </p:nvSpPr>
          <p:spPr bwMode="auto">
            <a:xfrm flipV="1">
              <a:off x="1929" y="3240"/>
              <a:ext cx="1926" cy="785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31" name="Oval 56"/>
            <p:cNvSpPr>
              <a:spLocks noChangeArrowheads="1"/>
            </p:cNvSpPr>
            <p:nvPr/>
          </p:nvSpPr>
          <p:spPr bwMode="auto">
            <a:xfrm>
              <a:off x="2945" y="3403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32" name="Oval 57"/>
            <p:cNvSpPr>
              <a:spLocks noChangeArrowheads="1"/>
            </p:cNvSpPr>
            <p:nvPr/>
          </p:nvSpPr>
          <p:spPr bwMode="auto">
            <a:xfrm>
              <a:off x="2699" y="3601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1533" name="Oval 58"/>
            <p:cNvSpPr>
              <a:spLocks noChangeArrowheads="1"/>
            </p:cNvSpPr>
            <p:nvPr/>
          </p:nvSpPr>
          <p:spPr bwMode="auto">
            <a:xfrm>
              <a:off x="2027" y="3775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1512" name="Rectangle 5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Nonlinear SVMs</a:t>
            </a:r>
          </a:p>
        </p:txBody>
      </p:sp>
      <p:sp>
        <p:nvSpPr>
          <p:cNvPr id="21513" name="Text Box 60"/>
          <p:cNvSpPr txBox="1">
            <a:spLocks noChangeArrowheads="1"/>
          </p:cNvSpPr>
          <p:nvPr/>
        </p:nvSpPr>
        <p:spPr bwMode="auto">
          <a:xfrm>
            <a:off x="6754813" y="6477000"/>
            <a:ext cx="23129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charset="0"/>
              </a:rPr>
              <a:t>Slide credit: Andrew Moore</a:t>
            </a:r>
          </a:p>
        </p:txBody>
      </p:sp>
    </p:spTree>
    <p:extLst>
      <p:ext uri="{BB962C8B-B14F-4D97-AF65-F5344CB8AC3E}">
        <p14:creationId xmlns:p14="http://schemas.microsoft.com/office/powerpoint/2010/main" val="49161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5075" grpId="0" build="allAtOnce"/>
      <p:bldP spid="1155076" grpId="0"/>
      <p:bldP spid="115507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4" name="Rectangle 5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kernel trick</a:t>
            </a:r>
          </a:p>
        </p:txBody>
      </p:sp>
      <p:sp>
        <p:nvSpPr>
          <p:cNvPr id="22585" name="Rectangle 60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2296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zh-CN" dirty="0">
                <a:ea typeface="宋体" pitchFamily="2" charset="-122"/>
              </a:rPr>
              <a:t>General idea: the original input space can always be mapped to some higher-dimensional feature space where the training set is separable</a:t>
            </a:r>
          </a:p>
          <a:p>
            <a:pPr>
              <a:buFontTx/>
              <a:buChar char="•"/>
            </a:pPr>
            <a:endParaRPr lang="en-US" altLang="zh-CN" dirty="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en-US" b="1" dirty="0"/>
              <a:t>The kernel trick:</a:t>
            </a:r>
            <a:r>
              <a:rPr lang="en-US" dirty="0"/>
              <a:t> instead of explicitly computing the lifting transformation </a:t>
            </a:r>
            <a:r>
              <a:rPr lang="el-GR" b="1" i="1" dirty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dirty="0">
                <a:latin typeface="Times New Roman" pitchFamily="18" charset="0"/>
              </a:rPr>
              <a:t>(</a:t>
            </a:r>
            <a:r>
              <a:rPr lang="en-US" b="1" dirty="0">
                <a:latin typeface="Times New Roman" pitchFamily="18" charset="0"/>
              </a:rPr>
              <a:t>x</a:t>
            </a:r>
            <a:r>
              <a:rPr lang="en-US" dirty="0">
                <a:latin typeface="Times New Roman" pitchFamily="18" charset="0"/>
              </a:rPr>
              <a:t>), </a:t>
            </a:r>
            <a:r>
              <a:rPr lang="en-US" dirty="0"/>
              <a:t>define a kernel function K such that</a:t>
            </a:r>
            <a:br>
              <a:rPr lang="en-US" dirty="0"/>
            </a:br>
            <a:br>
              <a:rPr lang="en-US" sz="800" dirty="0"/>
            </a:br>
            <a:r>
              <a:rPr lang="en-US" dirty="0"/>
              <a:t>		       </a:t>
            </a:r>
            <a:r>
              <a:rPr lang="en-US" i="1" dirty="0">
                <a:latin typeface="Times New Roman" pitchFamily="18" charset="0"/>
              </a:rPr>
              <a:t>K</a:t>
            </a:r>
            <a:r>
              <a:rPr lang="en-US" dirty="0">
                <a:latin typeface="Times New Roman" pitchFamily="18" charset="0"/>
              </a:rPr>
              <a:t>(</a:t>
            </a:r>
            <a:r>
              <a:rPr lang="en-US" b="1" dirty="0">
                <a:latin typeface="Times New Roman" pitchFamily="18" charset="0"/>
              </a:rPr>
              <a:t>x</a:t>
            </a:r>
            <a:r>
              <a:rPr lang="en-US" sz="800" i="1" baseline="-25000" dirty="0">
                <a:latin typeface="Times New Roman" pitchFamily="18" charset="0"/>
              </a:rPr>
              <a:t> </a:t>
            </a:r>
            <a:r>
              <a:rPr lang="en-US" i="1" dirty="0">
                <a:latin typeface="Times New Roman" pitchFamily="18" charset="0"/>
                <a:cs typeface="Arial" charset="0"/>
              </a:rPr>
              <a:t>,</a:t>
            </a:r>
            <a:r>
              <a:rPr lang="en-US" sz="800" i="1" dirty="0">
                <a:latin typeface="Times New Roman" pitchFamily="18" charset="0"/>
                <a:cs typeface="Arial" charset="0"/>
              </a:rPr>
              <a:t> </a:t>
            </a:r>
            <a:r>
              <a:rPr lang="en-US" b="1" dirty="0">
                <a:latin typeface="Times New Roman" pitchFamily="18" charset="0"/>
              </a:rPr>
              <a:t>y</a:t>
            </a:r>
            <a:r>
              <a:rPr lang="en-US" dirty="0">
                <a:latin typeface="Times New Roman" pitchFamily="18" charset="0"/>
              </a:rPr>
              <a:t>)</a:t>
            </a:r>
            <a:r>
              <a:rPr lang="en-US" b="1" i="1" dirty="0">
                <a:latin typeface="Times New Roman" pitchFamily="18" charset="0"/>
              </a:rPr>
              <a:t> = </a:t>
            </a:r>
            <a:r>
              <a:rPr lang="el-GR" b="1" i="1" dirty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dirty="0">
                <a:latin typeface="Times New Roman" pitchFamily="18" charset="0"/>
              </a:rPr>
              <a:t>(</a:t>
            </a:r>
            <a:r>
              <a:rPr lang="en-US" b="1" dirty="0">
                <a:latin typeface="Times New Roman" pitchFamily="18" charset="0"/>
              </a:rPr>
              <a:t>x</a:t>
            </a:r>
            <a:r>
              <a:rPr lang="en-US" dirty="0">
                <a:latin typeface="Times New Roman" pitchFamily="18" charset="0"/>
              </a:rPr>
              <a:t>)</a:t>
            </a:r>
            <a:r>
              <a:rPr lang="en-US" i="1" baseline="-25000" dirty="0">
                <a:latin typeface="Times New Roman" pitchFamily="18" charset="0"/>
              </a:rPr>
              <a:t> </a:t>
            </a:r>
            <a:r>
              <a:rPr lang="en-US" i="1" dirty="0">
                <a:latin typeface="Times New Roman" pitchFamily="18" charset="0"/>
                <a:cs typeface="Arial" charset="0"/>
              </a:rPr>
              <a:t>· </a:t>
            </a:r>
            <a:r>
              <a:rPr lang="el-GR" b="1" i="1" dirty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dirty="0">
                <a:latin typeface="Times New Roman" pitchFamily="18" charset="0"/>
              </a:rPr>
              <a:t>(</a:t>
            </a:r>
            <a:r>
              <a:rPr lang="en-US" b="1" dirty="0">
                <a:latin typeface="Times New Roman" pitchFamily="18" charset="0"/>
              </a:rPr>
              <a:t>y</a:t>
            </a:r>
            <a:r>
              <a:rPr lang="en-US" dirty="0">
                <a:latin typeface="Times New Roman" pitchFamily="18" charset="0"/>
              </a:rPr>
              <a:t>)</a:t>
            </a:r>
          </a:p>
          <a:p>
            <a:pPr>
              <a:buFontTx/>
              <a:buChar char="•"/>
            </a:pPr>
            <a:endParaRPr lang="en-US" sz="900" dirty="0"/>
          </a:p>
          <a:p>
            <a:r>
              <a:rPr lang="en-US" dirty="0"/>
              <a:t>	(to be valid, the kernel function must satisfy </a:t>
            </a:r>
            <a:r>
              <a:rPr lang="en-US" i="1" dirty="0"/>
              <a:t>Mercer’s condition</a:t>
            </a:r>
            <a:r>
              <a:rPr lang="en-US" dirty="0"/>
              <a:t>)</a:t>
            </a:r>
          </a:p>
          <a:p>
            <a:pPr>
              <a:buFontTx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65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51816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Prediction</a:t>
            </a:r>
          </a:p>
        </p:txBody>
      </p:sp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2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257800" y="990600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 Labels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6200" y="1570038"/>
            <a:ext cx="2438400" cy="3078162"/>
            <a:chOff x="228600" y="1417320"/>
            <a:chExt cx="2438400" cy="2849880"/>
          </a:xfrm>
        </p:grpSpPr>
        <p:sp>
          <p:nvSpPr>
            <p:cNvPr id="10268" name="TextBox 7"/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Training Images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7485"/>
              <a:ext cx="2438400" cy="28197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410200" y="2438400"/>
            <a:ext cx="1371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10246" name="TextBox 13"/>
          <p:cNvSpPr txBox="1">
            <a:spLocks noChangeArrowheads="1"/>
          </p:cNvSpPr>
          <p:nvPr/>
        </p:nvSpPr>
        <p:spPr bwMode="auto">
          <a:xfrm>
            <a:off x="551692" y="838200"/>
            <a:ext cx="15819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2004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5908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48006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5821362" y="19812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432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133600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54" name="TextBox 20"/>
          <p:cNvSpPr txBox="1">
            <a:spLocks noChangeArrowheads="1"/>
          </p:cNvSpPr>
          <p:nvPr/>
        </p:nvSpPr>
        <p:spPr bwMode="auto">
          <a:xfrm>
            <a:off x="620212" y="4800600"/>
            <a:ext cx="14371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10255" name="TextBox 21"/>
          <p:cNvSpPr txBox="1">
            <a:spLocks noChangeArrowheads="1"/>
          </p:cNvSpPr>
          <p:nvPr/>
        </p:nvSpPr>
        <p:spPr bwMode="auto">
          <a:xfrm>
            <a:off x="457200" y="6396037"/>
            <a:ext cx="16891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Test Image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68580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5438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181600" y="39624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4572000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74953" y="6581001"/>
            <a:ext cx="1669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Slide credit: D. </a:t>
            </a:r>
            <a:r>
              <a:rPr lang="en-US" sz="1200" dirty="0" err="1">
                <a:solidFill>
                  <a:srgbClr val="000000"/>
                </a:solidFill>
              </a:rPr>
              <a:t>Hoiem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5400000">
            <a:off x="5867400" y="50292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438400"/>
            <a:ext cx="2237618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5638800"/>
            <a:ext cx="8001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1346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254" grpId="0"/>
      <p:bldP spid="10255" grpId="0"/>
      <p:bldP spid="23" grpId="0" animBg="1"/>
      <p:bldP spid="24" grpId="0" animBg="1"/>
      <p:bldP spid="25" grpId="0" animBg="1"/>
      <p:bldP spid="26" grpId="0" animBg="1"/>
      <p:bldP spid="3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kernel trick</a:t>
            </a:r>
          </a:p>
        </p:txBody>
      </p:sp>
      <p:sp>
        <p:nvSpPr>
          <p:cNvPr id="1088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2296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Linear SVM decision function:</a:t>
            </a:r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endParaRPr lang="en-US" dirty="0"/>
          </a:p>
        </p:txBody>
      </p:sp>
      <p:sp>
        <p:nvSpPr>
          <p:cNvPr id="9221" name="Text Box 7"/>
          <p:cNvSpPr txBox="1">
            <a:spLocks noChangeArrowheads="1"/>
          </p:cNvSpPr>
          <p:nvPr/>
        </p:nvSpPr>
        <p:spPr bwMode="auto">
          <a:xfrm>
            <a:off x="0" y="6208713"/>
            <a:ext cx="914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cs typeface="Arial" charset="0"/>
              </a:rPr>
              <a:t>C. Burges, </a:t>
            </a:r>
            <a:r>
              <a:rPr lang="en-US">
                <a:solidFill>
                  <a:srgbClr val="000000"/>
                </a:solidFill>
                <a:cs typeface="Arial" charset="0"/>
                <a:hlinkClick r:id="rId4"/>
              </a:rPr>
              <a:t>A Tutorial on Support Vector Machines for Pattern Recognition</a:t>
            </a:r>
            <a:r>
              <a:rPr lang="en-US">
                <a:solidFill>
                  <a:srgbClr val="000000"/>
                </a:solidFill>
                <a:cs typeface="Arial" charset="0"/>
              </a:rPr>
              <a:t>,  Data Mining and Knowledge Discovery, 1998 </a:t>
            </a: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4417474"/>
              </p:ext>
            </p:extLst>
          </p:nvPr>
        </p:nvGraphicFramePr>
        <p:xfrm>
          <a:off x="2133600" y="1828800"/>
          <a:ext cx="45720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4" name="Equation" r:id="rId5" imgW="1676160" imgH="266400" progId="Equation.3">
                  <p:embed/>
                </p:oleObj>
              </mc:Choice>
              <mc:Fallback>
                <p:oleObj name="Equation" r:id="rId5" imgW="167616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828800"/>
                        <a:ext cx="4572000" cy="727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ine 12"/>
          <p:cNvSpPr>
            <a:spLocks noChangeShapeType="1"/>
          </p:cNvSpPr>
          <p:nvPr/>
        </p:nvSpPr>
        <p:spPr bwMode="auto">
          <a:xfrm flipV="1">
            <a:off x="3448050" y="2520950"/>
            <a:ext cx="1143000" cy="838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" name="Line 13"/>
          <p:cNvSpPr>
            <a:spLocks noChangeShapeType="1"/>
          </p:cNvSpPr>
          <p:nvPr/>
        </p:nvSpPr>
        <p:spPr bwMode="auto">
          <a:xfrm flipV="1">
            <a:off x="4819650" y="2520950"/>
            <a:ext cx="381000" cy="838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281488" y="3359150"/>
            <a:ext cx="1346200" cy="8318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000000"/>
                </a:solidFill>
                <a:cs typeface="Arial" charset="0"/>
              </a:rPr>
              <a:t>Support </a:t>
            </a:r>
            <a:br>
              <a:rPr lang="en-US" sz="2400">
                <a:solidFill>
                  <a:srgbClr val="000000"/>
                </a:solidFill>
                <a:cs typeface="Arial" charset="0"/>
              </a:rPr>
            </a:br>
            <a:r>
              <a:rPr lang="en-US" sz="240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2667000" y="3359150"/>
            <a:ext cx="1212850" cy="8318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000000"/>
                </a:solidFill>
                <a:cs typeface="Arial" charset="0"/>
              </a:rPr>
              <a:t>learned</a:t>
            </a:r>
            <a:br>
              <a:rPr lang="en-US" sz="2400">
                <a:solidFill>
                  <a:srgbClr val="000000"/>
                </a:solidFill>
                <a:cs typeface="Arial" charset="0"/>
              </a:rPr>
            </a:br>
            <a:r>
              <a:rPr lang="en-US" sz="2400">
                <a:solidFill>
                  <a:srgbClr val="000000"/>
                </a:solidFill>
                <a:cs typeface="Arial" charset="0"/>
              </a:rPr>
              <a:t>weight</a:t>
            </a:r>
          </a:p>
        </p:txBody>
      </p:sp>
    </p:spTree>
    <p:extLst>
      <p:ext uri="{BB962C8B-B14F-4D97-AF65-F5344CB8AC3E}">
        <p14:creationId xmlns:p14="http://schemas.microsoft.com/office/powerpoint/2010/main" val="331818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8515" grpId="0" build="p"/>
      <p:bldP spid="7" grpId="0" animBg="1"/>
      <p:bldP spid="8" grpId="0" animBg="1"/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kernel trick</a:t>
            </a:r>
          </a:p>
        </p:txBody>
      </p:sp>
      <p:sp>
        <p:nvSpPr>
          <p:cNvPr id="1088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2296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Linear SVM decision function:</a:t>
            </a:r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endParaRPr lang="en-US" dirty="0"/>
          </a:p>
          <a:p>
            <a:pPr marL="0" indent="0"/>
            <a:endParaRPr lang="en-US" dirty="0"/>
          </a:p>
          <a:p>
            <a:pPr>
              <a:buFontTx/>
              <a:buChar char="•"/>
            </a:pPr>
            <a:r>
              <a:rPr lang="en-US" dirty="0"/>
              <a:t>Kernel SVM decision function:</a:t>
            </a:r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r>
              <a:rPr lang="en-US" dirty="0"/>
              <a:t>This gives a nonlinear decision boundary in the original feature space</a:t>
            </a:r>
            <a:endParaRPr lang="el-GR" dirty="0"/>
          </a:p>
        </p:txBody>
      </p:sp>
      <p:graphicFrame>
        <p:nvGraphicFramePr>
          <p:cNvPr id="1088518" name="Object 6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973111786"/>
              </p:ext>
            </p:extLst>
          </p:nvPr>
        </p:nvGraphicFramePr>
        <p:xfrm>
          <a:off x="1358900" y="3814763"/>
          <a:ext cx="6605588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10" name="Equation" r:id="rId4" imgW="2717640" imgH="342720" progId="Equation.3">
                  <p:embed/>
                </p:oleObj>
              </mc:Choice>
              <mc:Fallback>
                <p:oleObj name="Equation" r:id="rId4" imgW="271764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8900" y="3814763"/>
                        <a:ext cx="6605588" cy="833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1" name="Text Box 7"/>
          <p:cNvSpPr txBox="1">
            <a:spLocks noChangeArrowheads="1"/>
          </p:cNvSpPr>
          <p:nvPr/>
        </p:nvSpPr>
        <p:spPr bwMode="auto">
          <a:xfrm>
            <a:off x="0" y="6208713"/>
            <a:ext cx="914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cs typeface="Arial" charset="0"/>
              </a:rPr>
              <a:t>C. Burges, </a:t>
            </a:r>
            <a:r>
              <a:rPr lang="en-US">
                <a:solidFill>
                  <a:srgbClr val="000000"/>
                </a:solidFill>
                <a:cs typeface="Arial" charset="0"/>
                <a:hlinkClick r:id="rId6"/>
              </a:rPr>
              <a:t>A Tutorial on Support Vector Machines for Pattern Recognition</a:t>
            </a:r>
            <a:r>
              <a:rPr lang="en-US">
                <a:solidFill>
                  <a:srgbClr val="000000"/>
                </a:solidFill>
                <a:cs typeface="Arial" charset="0"/>
              </a:rPr>
              <a:t>,  Data Mining and Knowledge Discovery, 1998 </a:t>
            </a: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473022"/>
              </p:ext>
            </p:extLst>
          </p:nvPr>
        </p:nvGraphicFramePr>
        <p:xfrm>
          <a:off x="2133600" y="1828800"/>
          <a:ext cx="45720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11" name="Equation" r:id="rId7" imgW="1676160" imgH="266400" progId="Equation.3">
                  <p:embed/>
                </p:oleObj>
              </mc:Choice>
              <mc:Fallback>
                <p:oleObj name="Equation" r:id="rId7" imgW="167616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828800"/>
                        <a:ext cx="4572000" cy="727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83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851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19201"/>
            <a:ext cx="5676899" cy="2675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99" y="3886200"/>
            <a:ext cx="5638800" cy="2620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616308"/>
              </p:ext>
            </p:extLst>
          </p:nvPr>
        </p:nvGraphicFramePr>
        <p:xfrm>
          <a:off x="4419600" y="152400"/>
          <a:ext cx="3774099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82" name="Equation" r:id="rId5" imgW="1257120" imgH="228600" progId="Equation.3">
                  <p:embed/>
                </p:oleObj>
              </mc:Choice>
              <mc:Fallback>
                <p:oleObj name="Equation" r:id="rId5" imgW="12571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52400"/>
                        <a:ext cx="3774099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1385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8001000" cy="5257800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Also known as the radial basis function (RBF) kernel: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657418"/>
              </p:ext>
            </p:extLst>
          </p:nvPr>
        </p:nvGraphicFramePr>
        <p:xfrm>
          <a:off x="1828800" y="1676400"/>
          <a:ext cx="5335588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06" name="Equation" r:id="rId3" imgW="1777680" imgH="431640" progId="Equation.3">
                  <p:embed/>
                </p:oleObj>
              </mc:Choice>
              <mc:Fallback>
                <p:oleObj name="Equation" r:id="rId3" imgW="17776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676400"/>
                        <a:ext cx="5335588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48769" t="-1" r="4930" b="15796"/>
          <a:stretch/>
        </p:blipFill>
        <p:spPr>
          <a:xfrm>
            <a:off x="3810000" y="3079623"/>
            <a:ext cx="2667000" cy="29809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200" y="6248400"/>
            <a:ext cx="93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||</a:t>
            </a:r>
            <a:r>
              <a:rPr lang="en-US" b="1" dirty="0">
                <a:solidFill>
                  <a:srgbClr val="000000"/>
                </a:solidFill>
              </a:rPr>
              <a:t>x</a:t>
            </a:r>
            <a:r>
              <a:rPr lang="en-US" dirty="0">
                <a:solidFill>
                  <a:srgbClr val="000000"/>
                </a:solidFill>
              </a:rPr>
              <a:t> – </a:t>
            </a:r>
            <a:r>
              <a:rPr lang="en-US" b="1" dirty="0">
                <a:solidFill>
                  <a:srgbClr val="000000"/>
                </a:solidFill>
              </a:rPr>
              <a:t>y</a:t>
            </a:r>
            <a:r>
              <a:rPr lang="en-US" dirty="0">
                <a:solidFill>
                  <a:srgbClr val="000000"/>
                </a:solidFill>
              </a:rPr>
              <a:t>||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95600" y="4572000"/>
            <a:ext cx="87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K(</a:t>
            </a:r>
            <a:r>
              <a:rPr lang="en-US" b="1" dirty="0">
                <a:solidFill>
                  <a:srgbClr val="000000"/>
                </a:solidFill>
              </a:rPr>
              <a:t>x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000000"/>
                </a:solidFill>
              </a:rPr>
              <a:t>y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0118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kernel</a:t>
            </a:r>
          </a:p>
        </p:txBody>
      </p:sp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329" y="1096108"/>
            <a:ext cx="6662737" cy="536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 bwMode="auto">
          <a:xfrm>
            <a:off x="2667000" y="2057400"/>
            <a:ext cx="106680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2667000" y="2057400"/>
            <a:ext cx="16764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1828800" y="1752600"/>
            <a:ext cx="812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cs typeface="Arial" charset="0"/>
              </a:rPr>
              <a:t>SV’s</a:t>
            </a:r>
          </a:p>
        </p:txBody>
      </p:sp>
    </p:spTree>
    <p:extLst>
      <p:ext uri="{BB962C8B-B14F-4D97-AF65-F5344CB8AC3E}">
        <p14:creationId xmlns:p14="http://schemas.microsoft.com/office/powerpoint/2010/main" val="207295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for histograms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Histogram intersection: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Square root (Bhattacharyya kernel):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881064"/>
              </p:ext>
            </p:extLst>
          </p:nvPr>
        </p:nvGraphicFramePr>
        <p:xfrm>
          <a:off x="2606675" y="1571625"/>
          <a:ext cx="416083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1" name="Equation" r:id="rId3" imgW="1803400" imgH="457200" progId="Equation.3">
                  <p:embed/>
                </p:oleObj>
              </mc:Choice>
              <mc:Fallback>
                <p:oleObj name="Equation" r:id="rId3" imgW="1803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6675" y="1571625"/>
                        <a:ext cx="4160838" cy="1054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768802"/>
              </p:ext>
            </p:extLst>
          </p:nvPr>
        </p:nvGraphicFramePr>
        <p:xfrm>
          <a:off x="2913063" y="3857625"/>
          <a:ext cx="3546475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2" name="Equation" r:id="rId5" imgW="1536700" imgH="457200" progId="Equation.3">
                  <p:embed/>
                </p:oleObj>
              </mc:Choice>
              <mc:Fallback>
                <p:oleObj name="Equation" r:id="rId5" imgW="15367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3063" y="3857625"/>
                        <a:ext cx="3546475" cy="1054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07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SVMs: Pros and cons</a:t>
            </a:r>
          </a:p>
        </p:txBody>
      </p:sp>
      <p:sp>
        <p:nvSpPr>
          <p:cNvPr id="993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7150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>
                <a:solidFill>
                  <a:srgbClr val="0000FF"/>
                </a:solidFill>
              </a:rPr>
              <a:t>Pros</a:t>
            </a:r>
          </a:p>
          <a:p>
            <a:pPr lvl="1"/>
            <a:r>
              <a:rPr lang="en-US" dirty="0"/>
              <a:t>Kernel-based framework is very powerful, flexible</a:t>
            </a:r>
          </a:p>
          <a:p>
            <a:pPr lvl="1"/>
            <a:r>
              <a:rPr lang="en-US" dirty="0"/>
              <a:t>Training is convex optimization, globally optimal solution can be found</a:t>
            </a:r>
          </a:p>
          <a:p>
            <a:pPr lvl="1"/>
            <a:r>
              <a:rPr lang="en-US" dirty="0"/>
              <a:t>Amenable to theoretical analysis</a:t>
            </a:r>
          </a:p>
          <a:p>
            <a:pPr lvl="1"/>
            <a:r>
              <a:rPr lang="en-US" dirty="0"/>
              <a:t>SVMs work very well in practice, even with very small training sample sizes</a:t>
            </a:r>
            <a:br>
              <a:rPr lang="en-US" dirty="0"/>
            </a:br>
            <a:endParaRPr lang="en-US" dirty="0"/>
          </a:p>
          <a:p>
            <a:pPr>
              <a:buFontTx/>
              <a:buChar char="•"/>
            </a:pPr>
            <a:r>
              <a:rPr lang="en-US" dirty="0">
                <a:solidFill>
                  <a:srgbClr val="FF0000"/>
                </a:solidFill>
              </a:rPr>
              <a:t>Cons</a:t>
            </a:r>
          </a:p>
          <a:p>
            <a:pPr lvl="1"/>
            <a:r>
              <a:rPr lang="en-US" dirty="0"/>
              <a:t>No “direct” multi-class SVM, must combine two-class SVMs (e.g., with one-</a:t>
            </a:r>
            <a:r>
              <a:rPr lang="en-US" dirty="0" err="1"/>
              <a:t>vs</a:t>
            </a:r>
            <a:r>
              <a:rPr lang="en-US" dirty="0"/>
              <a:t>-others)</a:t>
            </a:r>
          </a:p>
          <a:p>
            <a:pPr lvl="1"/>
            <a:r>
              <a:rPr lang="en-US" dirty="0"/>
              <a:t>Computation, memory (esp. for nonlinear SVMs)</a:t>
            </a:r>
          </a:p>
        </p:txBody>
      </p:sp>
    </p:spTree>
    <p:extLst>
      <p:ext uri="{BB962C8B-B14F-4D97-AF65-F5344CB8AC3E}">
        <p14:creationId xmlns:p14="http://schemas.microsoft.com/office/powerpoint/2010/main" val="318978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283" grpId="0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153400" cy="5257800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Generalization refers to the ability to correctly classify never before seen examples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Can be controlled by turning “knobs” that affect the complexity of the model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0502" y="2971800"/>
            <a:ext cx="3694898" cy="3145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2974206"/>
            <a:ext cx="532598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828800" y="6174606"/>
            <a:ext cx="2933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Training set (labels known)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5119" y="6174606"/>
            <a:ext cx="2665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Test set (labels unknown)</a:t>
            </a:r>
          </a:p>
        </p:txBody>
      </p:sp>
    </p:spTree>
    <p:extLst>
      <p:ext uri="{BB962C8B-B14F-4D97-AF65-F5344CB8AC3E}">
        <p14:creationId xmlns:p14="http://schemas.microsoft.com/office/powerpoint/2010/main" val="1326894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generalization 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458200" cy="5257800"/>
          </a:xfrm>
        </p:spPr>
        <p:txBody>
          <a:bodyPr/>
          <a:lstStyle/>
          <a:p>
            <a:pPr marL="457200" indent="-457200" eaLnBrk="1" hangingPunct="1">
              <a:buFont typeface="Arial"/>
              <a:buChar char="•"/>
            </a:pPr>
            <a:r>
              <a:rPr lang="en-US" sz="2200" b="1" dirty="0"/>
              <a:t>Training error: </a:t>
            </a:r>
            <a:r>
              <a:rPr lang="en-US" sz="2200" dirty="0"/>
              <a:t>how does the model perform on the data on which it was trained?</a:t>
            </a:r>
          </a:p>
          <a:p>
            <a:pPr marL="457200" indent="-457200" eaLnBrk="1" hangingPunct="1">
              <a:buFont typeface="Arial"/>
              <a:buChar char="•"/>
            </a:pPr>
            <a:r>
              <a:rPr lang="en-US" sz="2200" b="1" dirty="0"/>
              <a:t>Test error: </a:t>
            </a:r>
            <a:r>
              <a:rPr lang="en-US" sz="2200" dirty="0"/>
              <a:t>how does it perform on never before seen data?</a:t>
            </a:r>
          </a:p>
          <a:p>
            <a:endParaRPr lang="en-US" sz="2200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818187" y="5638800"/>
            <a:ext cx="1685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Training error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894387" y="4572000"/>
            <a:ext cx="124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Test error</a:t>
            </a:r>
          </a:p>
        </p:txBody>
      </p:sp>
      <p:sp>
        <p:nvSpPr>
          <p:cNvPr id="18" name="Freeform 17"/>
          <p:cNvSpPr/>
          <p:nvPr/>
        </p:nvSpPr>
        <p:spPr>
          <a:xfrm>
            <a:off x="2224087" y="5019675"/>
            <a:ext cx="4284663" cy="1155700"/>
          </a:xfrm>
          <a:custGeom>
            <a:avLst/>
            <a:gdLst>
              <a:gd name="connsiteX0" fmla="*/ 0 w 4283901"/>
              <a:gd name="connsiteY0" fmla="*/ 0 h 1156249"/>
              <a:gd name="connsiteX1" fmla="*/ 313151 w 4283901"/>
              <a:gd name="connsiteY1" fmla="*/ 162839 h 1156249"/>
              <a:gd name="connsiteX2" fmla="*/ 375781 w 4283901"/>
              <a:gd name="connsiteY2" fmla="*/ 200417 h 1156249"/>
              <a:gd name="connsiteX3" fmla="*/ 413359 w 4283901"/>
              <a:gd name="connsiteY3" fmla="*/ 212943 h 1156249"/>
              <a:gd name="connsiteX4" fmla="*/ 488515 w 4283901"/>
              <a:gd name="connsiteY4" fmla="*/ 263047 h 1156249"/>
              <a:gd name="connsiteX5" fmla="*/ 563671 w 4283901"/>
              <a:gd name="connsiteY5" fmla="*/ 300625 h 1156249"/>
              <a:gd name="connsiteX6" fmla="*/ 601249 w 4283901"/>
              <a:gd name="connsiteY6" fmla="*/ 325677 h 1156249"/>
              <a:gd name="connsiteX7" fmla="*/ 701458 w 4283901"/>
              <a:gd name="connsiteY7" fmla="*/ 363255 h 1156249"/>
              <a:gd name="connsiteX8" fmla="*/ 751562 w 4283901"/>
              <a:gd name="connsiteY8" fmla="*/ 375781 h 1156249"/>
              <a:gd name="connsiteX9" fmla="*/ 789140 w 4283901"/>
              <a:gd name="connsiteY9" fmla="*/ 388307 h 1156249"/>
              <a:gd name="connsiteX10" fmla="*/ 1027134 w 4283901"/>
              <a:gd name="connsiteY10" fmla="*/ 413359 h 1156249"/>
              <a:gd name="connsiteX11" fmla="*/ 1114816 w 4283901"/>
              <a:gd name="connsiteY11" fmla="*/ 450937 h 1156249"/>
              <a:gd name="connsiteX12" fmla="*/ 1189973 w 4283901"/>
              <a:gd name="connsiteY12" fmla="*/ 501042 h 1156249"/>
              <a:gd name="connsiteX13" fmla="*/ 1227551 w 4283901"/>
              <a:gd name="connsiteY13" fmla="*/ 526094 h 1156249"/>
              <a:gd name="connsiteX14" fmla="*/ 1265129 w 4283901"/>
              <a:gd name="connsiteY14" fmla="*/ 538620 h 1156249"/>
              <a:gd name="connsiteX15" fmla="*/ 1302707 w 4283901"/>
              <a:gd name="connsiteY15" fmla="*/ 563672 h 1156249"/>
              <a:gd name="connsiteX16" fmla="*/ 1427967 w 4283901"/>
              <a:gd name="connsiteY16" fmla="*/ 601250 h 1156249"/>
              <a:gd name="connsiteX17" fmla="*/ 1515649 w 4283901"/>
              <a:gd name="connsiteY17" fmla="*/ 613776 h 1156249"/>
              <a:gd name="connsiteX18" fmla="*/ 1590805 w 4283901"/>
              <a:gd name="connsiteY18" fmla="*/ 626302 h 1156249"/>
              <a:gd name="connsiteX19" fmla="*/ 1703540 w 4283901"/>
              <a:gd name="connsiteY19" fmla="*/ 651354 h 1156249"/>
              <a:gd name="connsiteX20" fmla="*/ 1816274 w 4283901"/>
              <a:gd name="connsiteY20" fmla="*/ 688932 h 1156249"/>
              <a:gd name="connsiteX21" fmla="*/ 1903956 w 4283901"/>
              <a:gd name="connsiteY21" fmla="*/ 713984 h 1156249"/>
              <a:gd name="connsiteX22" fmla="*/ 1929008 w 4283901"/>
              <a:gd name="connsiteY22" fmla="*/ 751562 h 1156249"/>
              <a:gd name="connsiteX23" fmla="*/ 2016690 w 4283901"/>
              <a:gd name="connsiteY23" fmla="*/ 789140 h 1156249"/>
              <a:gd name="connsiteX24" fmla="*/ 2066794 w 4283901"/>
              <a:gd name="connsiteY24" fmla="*/ 801666 h 1156249"/>
              <a:gd name="connsiteX25" fmla="*/ 2104373 w 4283901"/>
              <a:gd name="connsiteY25" fmla="*/ 814192 h 1156249"/>
              <a:gd name="connsiteX26" fmla="*/ 2229633 w 4283901"/>
              <a:gd name="connsiteY26" fmla="*/ 826718 h 1156249"/>
              <a:gd name="connsiteX27" fmla="*/ 2342367 w 4283901"/>
              <a:gd name="connsiteY27" fmla="*/ 839244 h 1156249"/>
              <a:gd name="connsiteX28" fmla="*/ 2430049 w 4283901"/>
              <a:gd name="connsiteY28" fmla="*/ 864296 h 1156249"/>
              <a:gd name="connsiteX29" fmla="*/ 2505205 w 4283901"/>
              <a:gd name="connsiteY29" fmla="*/ 889348 h 1156249"/>
              <a:gd name="connsiteX30" fmla="*/ 2580362 w 4283901"/>
              <a:gd name="connsiteY30" fmla="*/ 914400 h 1156249"/>
              <a:gd name="connsiteX31" fmla="*/ 2617940 w 4283901"/>
              <a:gd name="connsiteY31" fmla="*/ 926927 h 1156249"/>
              <a:gd name="connsiteX32" fmla="*/ 2668044 w 4283901"/>
              <a:gd name="connsiteY32" fmla="*/ 939453 h 1156249"/>
              <a:gd name="connsiteX33" fmla="*/ 2743200 w 4283901"/>
              <a:gd name="connsiteY33" fmla="*/ 964505 h 1156249"/>
              <a:gd name="connsiteX34" fmla="*/ 2793304 w 4283901"/>
              <a:gd name="connsiteY34" fmla="*/ 977031 h 1156249"/>
              <a:gd name="connsiteX35" fmla="*/ 2830882 w 4283901"/>
              <a:gd name="connsiteY35" fmla="*/ 1002083 h 1156249"/>
              <a:gd name="connsiteX36" fmla="*/ 2956142 w 4283901"/>
              <a:gd name="connsiteY36" fmla="*/ 1039661 h 1156249"/>
              <a:gd name="connsiteX37" fmla="*/ 3031299 w 4283901"/>
              <a:gd name="connsiteY37" fmla="*/ 1052187 h 1156249"/>
              <a:gd name="connsiteX38" fmla="*/ 3219189 w 4283901"/>
              <a:gd name="connsiteY38" fmla="*/ 1114817 h 1156249"/>
              <a:gd name="connsiteX39" fmla="*/ 3306871 w 4283901"/>
              <a:gd name="connsiteY39" fmla="*/ 1139869 h 1156249"/>
              <a:gd name="connsiteX40" fmla="*/ 3382027 w 4283901"/>
              <a:gd name="connsiteY40" fmla="*/ 1152395 h 1156249"/>
              <a:gd name="connsiteX41" fmla="*/ 4283901 w 4283901"/>
              <a:gd name="connsiteY41" fmla="*/ 1152395 h 115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283901" h="1156249">
                <a:moveTo>
                  <a:pt x="0" y="0"/>
                </a:moveTo>
                <a:cubicBezTo>
                  <a:pt x="135194" y="45068"/>
                  <a:pt x="39042" y="10556"/>
                  <a:pt x="313151" y="162839"/>
                </a:cubicBezTo>
                <a:cubicBezTo>
                  <a:pt x="334433" y="174663"/>
                  <a:pt x="354005" y="189529"/>
                  <a:pt x="375781" y="200417"/>
                </a:cubicBezTo>
                <a:cubicBezTo>
                  <a:pt x="387591" y="206322"/>
                  <a:pt x="401817" y="206531"/>
                  <a:pt x="413359" y="212943"/>
                </a:cubicBezTo>
                <a:cubicBezTo>
                  <a:pt x="439679" y="227565"/>
                  <a:pt x="461585" y="249582"/>
                  <a:pt x="488515" y="263047"/>
                </a:cubicBezTo>
                <a:cubicBezTo>
                  <a:pt x="513567" y="275573"/>
                  <a:pt x="539187" y="287023"/>
                  <a:pt x="563671" y="300625"/>
                </a:cubicBezTo>
                <a:cubicBezTo>
                  <a:pt x="576831" y="307936"/>
                  <a:pt x="587784" y="318944"/>
                  <a:pt x="601249" y="325677"/>
                </a:cubicBezTo>
                <a:cubicBezTo>
                  <a:pt x="618901" y="334503"/>
                  <a:pt x="676160" y="356027"/>
                  <a:pt x="701458" y="363255"/>
                </a:cubicBezTo>
                <a:cubicBezTo>
                  <a:pt x="718011" y="367984"/>
                  <a:pt x="735009" y="371052"/>
                  <a:pt x="751562" y="375781"/>
                </a:cubicBezTo>
                <a:cubicBezTo>
                  <a:pt x="764258" y="379408"/>
                  <a:pt x="776193" y="385718"/>
                  <a:pt x="789140" y="388307"/>
                </a:cubicBezTo>
                <a:cubicBezTo>
                  <a:pt x="859270" y="402333"/>
                  <a:pt x="962050" y="407935"/>
                  <a:pt x="1027134" y="413359"/>
                </a:cubicBezTo>
                <a:cubicBezTo>
                  <a:pt x="1066009" y="426317"/>
                  <a:pt x="1076120" y="427720"/>
                  <a:pt x="1114816" y="450937"/>
                </a:cubicBezTo>
                <a:cubicBezTo>
                  <a:pt x="1140634" y="466428"/>
                  <a:pt x="1164921" y="484340"/>
                  <a:pt x="1189973" y="501042"/>
                </a:cubicBezTo>
                <a:cubicBezTo>
                  <a:pt x="1202499" y="509393"/>
                  <a:pt x="1213269" y="521333"/>
                  <a:pt x="1227551" y="526094"/>
                </a:cubicBezTo>
                <a:cubicBezTo>
                  <a:pt x="1240077" y="530269"/>
                  <a:pt x="1253319" y="532715"/>
                  <a:pt x="1265129" y="538620"/>
                </a:cubicBezTo>
                <a:cubicBezTo>
                  <a:pt x="1278594" y="545353"/>
                  <a:pt x="1288950" y="557558"/>
                  <a:pt x="1302707" y="563672"/>
                </a:cubicBezTo>
                <a:cubicBezTo>
                  <a:pt x="1325333" y="573728"/>
                  <a:pt x="1397137" y="595644"/>
                  <a:pt x="1427967" y="601250"/>
                </a:cubicBezTo>
                <a:cubicBezTo>
                  <a:pt x="1457015" y="606531"/>
                  <a:pt x="1486468" y="609287"/>
                  <a:pt x="1515649" y="613776"/>
                </a:cubicBezTo>
                <a:cubicBezTo>
                  <a:pt x="1540751" y="617638"/>
                  <a:pt x="1565817" y="621759"/>
                  <a:pt x="1590805" y="626302"/>
                </a:cubicBezTo>
                <a:cubicBezTo>
                  <a:pt x="1618726" y="631378"/>
                  <a:pt x="1674498" y="642418"/>
                  <a:pt x="1703540" y="651354"/>
                </a:cubicBezTo>
                <a:cubicBezTo>
                  <a:pt x="1741399" y="663003"/>
                  <a:pt x="1777846" y="679325"/>
                  <a:pt x="1816274" y="688932"/>
                </a:cubicBezTo>
                <a:cubicBezTo>
                  <a:pt x="1879187" y="704660"/>
                  <a:pt x="1850046" y="696014"/>
                  <a:pt x="1903956" y="713984"/>
                </a:cubicBezTo>
                <a:cubicBezTo>
                  <a:pt x="1912307" y="726510"/>
                  <a:pt x="1917443" y="741924"/>
                  <a:pt x="1929008" y="751562"/>
                </a:cubicBezTo>
                <a:cubicBezTo>
                  <a:pt x="1946435" y="766085"/>
                  <a:pt x="1992854" y="782330"/>
                  <a:pt x="2016690" y="789140"/>
                </a:cubicBezTo>
                <a:cubicBezTo>
                  <a:pt x="2033243" y="793869"/>
                  <a:pt x="2050241" y="796937"/>
                  <a:pt x="2066794" y="801666"/>
                </a:cubicBezTo>
                <a:cubicBezTo>
                  <a:pt x="2079490" y="805293"/>
                  <a:pt x="2091323" y="812184"/>
                  <a:pt x="2104373" y="814192"/>
                </a:cubicBezTo>
                <a:cubicBezTo>
                  <a:pt x="2145847" y="820573"/>
                  <a:pt x="2187902" y="822325"/>
                  <a:pt x="2229633" y="826718"/>
                </a:cubicBezTo>
                <a:lnTo>
                  <a:pt x="2342367" y="839244"/>
                </a:lnTo>
                <a:cubicBezTo>
                  <a:pt x="2468655" y="881340"/>
                  <a:pt x="2272766" y="817111"/>
                  <a:pt x="2430049" y="864296"/>
                </a:cubicBezTo>
                <a:cubicBezTo>
                  <a:pt x="2455342" y="871884"/>
                  <a:pt x="2480153" y="880997"/>
                  <a:pt x="2505205" y="889348"/>
                </a:cubicBezTo>
                <a:lnTo>
                  <a:pt x="2580362" y="914400"/>
                </a:lnTo>
                <a:cubicBezTo>
                  <a:pt x="2592888" y="918576"/>
                  <a:pt x="2605131" y="923725"/>
                  <a:pt x="2617940" y="926927"/>
                </a:cubicBezTo>
                <a:cubicBezTo>
                  <a:pt x="2634641" y="931102"/>
                  <a:pt x="2651555" y="934506"/>
                  <a:pt x="2668044" y="939453"/>
                </a:cubicBezTo>
                <a:cubicBezTo>
                  <a:pt x="2693337" y="947041"/>
                  <a:pt x="2717581" y="958100"/>
                  <a:pt x="2743200" y="964505"/>
                </a:cubicBezTo>
                <a:lnTo>
                  <a:pt x="2793304" y="977031"/>
                </a:lnTo>
                <a:cubicBezTo>
                  <a:pt x="2805830" y="985382"/>
                  <a:pt x="2817125" y="995969"/>
                  <a:pt x="2830882" y="1002083"/>
                </a:cubicBezTo>
                <a:cubicBezTo>
                  <a:pt x="2857026" y="1013702"/>
                  <a:pt x="2923019" y="1033036"/>
                  <a:pt x="2956142" y="1039661"/>
                </a:cubicBezTo>
                <a:cubicBezTo>
                  <a:pt x="2981047" y="1044642"/>
                  <a:pt x="3006247" y="1048012"/>
                  <a:pt x="3031299" y="1052187"/>
                </a:cubicBezTo>
                <a:lnTo>
                  <a:pt x="3219189" y="1114817"/>
                </a:lnTo>
                <a:cubicBezTo>
                  <a:pt x="3255004" y="1126755"/>
                  <a:pt x="3267550" y="1132005"/>
                  <a:pt x="3306871" y="1139869"/>
                </a:cubicBezTo>
                <a:cubicBezTo>
                  <a:pt x="3331775" y="1144850"/>
                  <a:pt x="3356632" y="1152069"/>
                  <a:pt x="3382027" y="1152395"/>
                </a:cubicBezTo>
                <a:cubicBezTo>
                  <a:pt x="3682627" y="1156249"/>
                  <a:pt x="3983276" y="1152395"/>
                  <a:pt x="4283901" y="115239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FF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236787" y="3216275"/>
            <a:ext cx="4422775" cy="1252538"/>
          </a:xfrm>
          <a:custGeom>
            <a:avLst/>
            <a:gdLst>
              <a:gd name="connsiteX0" fmla="*/ 0 w 4423249"/>
              <a:gd name="connsiteY0" fmla="*/ 0 h 1252602"/>
              <a:gd name="connsiteX1" fmla="*/ 62630 w 4423249"/>
              <a:gd name="connsiteY1" fmla="*/ 12526 h 1252602"/>
              <a:gd name="connsiteX2" fmla="*/ 162838 w 4423249"/>
              <a:gd name="connsiteY2" fmla="*/ 25052 h 1252602"/>
              <a:gd name="connsiteX3" fmla="*/ 237995 w 4423249"/>
              <a:gd name="connsiteY3" fmla="*/ 50104 h 1252602"/>
              <a:gd name="connsiteX4" fmla="*/ 275573 w 4423249"/>
              <a:gd name="connsiteY4" fmla="*/ 75156 h 1252602"/>
              <a:gd name="connsiteX5" fmla="*/ 313151 w 4423249"/>
              <a:gd name="connsiteY5" fmla="*/ 87682 h 1252602"/>
              <a:gd name="connsiteX6" fmla="*/ 713984 w 4423249"/>
              <a:gd name="connsiteY6" fmla="*/ 100208 h 1252602"/>
              <a:gd name="connsiteX7" fmla="*/ 789140 w 4423249"/>
              <a:gd name="connsiteY7" fmla="*/ 125260 h 1252602"/>
              <a:gd name="connsiteX8" fmla="*/ 926926 w 4423249"/>
              <a:gd name="connsiteY8" fmla="*/ 150312 h 1252602"/>
              <a:gd name="connsiteX9" fmla="*/ 989556 w 4423249"/>
              <a:gd name="connsiteY9" fmla="*/ 187890 h 1252602"/>
              <a:gd name="connsiteX10" fmla="*/ 1027134 w 4423249"/>
              <a:gd name="connsiteY10" fmla="*/ 200416 h 1252602"/>
              <a:gd name="connsiteX11" fmla="*/ 1102290 w 4423249"/>
              <a:gd name="connsiteY11" fmla="*/ 237994 h 1252602"/>
              <a:gd name="connsiteX12" fmla="*/ 1277655 w 4423249"/>
              <a:gd name="connsiteY12" fmla="*/ 250520 h 1252602"/>
              <a:gd name="connsiteX13" fmla="*/ 1352811 w 4423249"/>
              <a:gd name="connsiteY13" fmla="*/ 275572 h 1252602"/>
              <a:gd name="connsiteX14" fmla="*/ 1427967 w 4423249"/>
              <a:gd name="connsiteY14" fmla="*/ 350728 h 1252602"/>
              <a:gd name="connsiteX15" fmla="*/ 1503123 w 4423249"/>
              <a:gd name="connsiteY15" fmla="*/ 413358 h 1252602"/>
              <a:gd name="connsiteX16" fmla="*/ 1678488 w 4423249"/>
              <a:gd name="connsiteY16" fmla="*/ 450937 h 1252602"/>
              <a:gd name="connsiteX17" fmla="*/ 1778696 w 4423249"/>
              <a:gd name="connsiteY17" fmla="*/ 463463 h 1252602"/>
              <a:gd name="connsiteX18" fmla="*/ 1954060 w 4423249"/>
              <a:gd name="connsiteY18" fmla="*/ 488515 h 1252602"/>
              <a:gd name="connsiteX19" fmla="*/ 2029216 w 4423249"/>
              <a:gd name="connsiteY19" fmla="*/ 526093 h 1252602"/>
              <a:gd name="connsiteX20" fmla="*/ 2054268 w 4423249"/>
              <a:gd name="connsiteY20" fmla="*/ 563671 h 1252602"/>
              <a:gd name="connsiteX21" fmla="*/ 2091847 w 4423249"/>
              <a:gd name="connsiteY21" fmla="*/ 588723 h 1252602"/>
              <a:gd name="connsiteX22" fmla="*/ 2141951 w 4423249"/>
              <a:gd name="connsiteY22" fmla="*/ 626301 h 1252602"/>
              <a:gd name="connsiteX23" fmla="*/ 2179529 w 4423249"/>
              <a:gd name="connsiteY23" fmla="*/ 651353 h 1252602"/>
              <a:gd name="connsiteX24" fmla="*/ 2217107 w 4423249"/>
              <a:gd name="connsiteY24" fmla="*/ 688931 h 1252602"/>
              <a:gd name="connsiteX25" fmla="*/ 2292263 w 4423249"/>
              <a:gd name="connsiteY25" fmla="*/ 713983 h 1252602"/>
              <a:gd name="connsiteX26" fmla="*/ 2329841 w 4423249"/>
              <a:gd name="connsiteY26" fmla="*/ 739035 h 1252602"/>
              <a:gd name="connsiteX27" fmla="*/ 2505205 w 4423249"/>
              <a:gd name="connsiteY27" fmla="*/ 764087 h 1252602"/>
              <a:gd name="connsiteX28" fmla="*/ 2605414 w 4423249"/>
              <a:gd name="connsiteY28" fmla="*/ 814191 h 1252602"/>
              <a:gd name="connsiteX29" fmla="*/ 2655518 w 4423249"/>
              <a:gd name="connsiteY29" fmla="*/ 826717 h 1252602"/>
              <a:gd name="connsiteX30" fmla="*/ 2730674 w 4423249"/>
              <a:gd name="connsiteY30" fmla="*/ 851769 h 1252602"/>
              <a:gd name="connsiteX31" fmla="*/ 2793304 w 4423249"/>
              <a:gd name="connsiteY31" fmla="*/ 864295 h 1252602"/>
              <a:gd name="connsiteX32" fmla="*/ 2830882 w 4423249"/>
              <a:gd name="connsiteY32" fmla="*/ 889347 h 1252602"/>
              <a:gd name="connsiteX33" fmla="*/ 2880986 w 4423249"/>
              <a:gd name="connsiteY33" fmla="*/ 901874 h 1252602"/>
              <a:gd name="connsiteX34" fmla="*/ 2918564 w 4423249"/>
              <a:gd name="connsiteY34" fmla="*/ 914400 h 1252602"/>
              <a:gd name="connsiteX35" fmla="*/ 3006247 w 4423249"/>
              <a:gd name="connsiteY35" fmla="*/ 939452 h 1252602"/>
              <a:gd name="connsiteX36" fmla="*/ 3118981 w 4423249"/>
              <a:gd name="connsiteY36" fmla="*/ 989556 h 1252602"/>
              <a:gd name="connsiteX37" fmla="*/ 3156559 w 4423249"/>
              <a:gd name="connsiteY37" fmla="*/ 1002082 h 1252602"/>
              <a:gd name="connsiteX38" fmla="*/ 3194137 w 4423249"/>
              <a:gd name="connsiteY38" fmla="*/ 1014608 h 1252602"/>
              <a:gd name="connsiteX39" fmla="*/ 3231715 w 4423249"/>
              <a:gd name="connsiteY39" fmla="*/ 1039660 h 1252602"/>
              <a:gd name="connsiteX40" fmla="*/ 3306871 w 4423249"/>
              <a:gd name="connsiteY40" fmla="*/ 1064712 h 1252602"/>
              <a:gd name="connsiteX41" fmla="*/ 3294345 w 4423249"/>
              <a:gd name="connsiteY41" fmla="*/ 1027134 h 1252602"/>
              <a:gd name="connsiteX42" fmla="*/ 3344449 w 4423249"/>
              <a:gd name="connsiteY42" fmla="*/ 1039660 h 1252602"/>
              <a:gd name="connsiteX43" fmla="*/ 3419605 w 4423249"/>
              <a:gd name="connsiteY43" fmla="*/ 1052186 h 1252602"/>
              <a:gd name="connsiteX44" fmla="*/ 3544866 w 4423249"/>
              <a:gd name="connsiteY44" fmla="*/ 1152394 h 1252602"/>
              <a:gd name="connsiteX45" fmla="*/ 3582444 w 4423249"/>
              <a:gd name="connsiteY45" fmla="*/ 1177446 h 1252602"/>
              <a:gd name="connsiteX46" fmla="*/ 3695178 w 4423249"/>
              <a:gd name="connsiteY46" fmla="*/ 1215024 h 1252602"/>
              <a:gd name="connsiteX47" fmla="*/ 3732756 w 4423249"/>
              <a:gd name="connsiteY47" fmla="*/ 1227550 h 1252602"/>
              <a:gd name="connsiteX48" fmla="*/ 3770334 w 4423249"/>
              <a:gd name="connsiteY48" fmla="*/ 1252602 h 1252602"/>
              <a:gd name="connsiteX49" fmla="*/ 4058433 w 4423249"/>
              <a:gd name="connsiteY49" fmla="*/ 1240076 h 1252602"/>
              <a:gd name="connsiteX50" fmla="*/ 4096011 w 4423249"/>
              <a:gd name="connsiteY50" fmla="*/ 1215024 h 1252602"/>
              <a:gd name="connsiteX51" fmla="*/ 4171167 w 4423249"/>
              <a:gd name="connsiteY51" fmla="*/ 1189972 h 1252602"/>
              <a:gd name="connsiteX52" fmla="*/ 4271375 w 4423249"/>
              <a:gd name="connsiteY52" fmla="*/ 1152394 h 1252602"/>
              <a:gd name="connsiteX53" fmla="*/ 4296427 w 4423249"/>
              <a:gd name="connsiteY53" fmla="*/ 1114816 h 1252602"/>
              <a:gd name="connsiteX54" fmla="*/ 4334005 w 4423249"/>
              <a:gd name="connsiteY54" fmla="*/ 1089764 h 1252602"/>
              <a:gd name="connsiteX55" fmla="*/ 4396636 w 4423249"/>
              <a:gd name="connsiteY55" fmla="*/ 1039660 h 1252602"/>
              <a:gd name="connsiteX56" fmla="*/ 4421688 w 4423249"/>
              <a:gd name="connsiteY56" fmla="*/ 1002082 h 125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423249" h="1252602">
                <a:moveTo>
                  <a:pt x="0" y="0"/>
                </a:moveTo>
                <a:cubicBezTo>
                  <a:pt x="20877" y="4175"/>
                  <a:pt x="41587" y="9289"/>
                  <a:pt x="62630" y="12526"/>
                </a:cubicBezTo>
                <a:cubicBezTo>
                  <a:pt x="95901" y="17645"/>
                  <a:pt x="129923" y="17999"/>
                  <a:pt x="162838" y="25052"/>
                </a:cubicBezTo>
                <a:cubicBezTo>
                  <a:pt x="188659" y="30585"/>
                  <a:pt x="237995" y="50104"/>
                  <a:pt x="237995" y="50104"/>
                </a:cubicBezTo>
                <a:cubicBezTo>
                  <a:pt x="250521" y="58455"/>
                  <a:pt x="262108" y="68423"/>
                  <a:pt x="275573" y="75156"/>
                </a:cubicBezTo>
                <a:cubicBezTo>
                  <a:pt x="287383" y="81061"/>
                  <a:pt x="299969" y="86929"/>
                  <a:pt x="313151" y="87682"/>
                </a:cubicBezTo>
                <a:cubicBezTo>
                  <a:pt x="446610" y="95308"/>
                  <a:pt x="580373" y="96033"/>
                  <a:pt x="713984" y="100208"/>
                </a:cubicBezTo>
                <a:cubicBezTo>
                  <a:pt x="739036" y="108559"/>
                  <a:pt x="763092" y="120919"/>
                  <a:pt x="789140" y="125260"/>
                </a:cubicBezTo>
                <a:cubicBezTo>
                  <a:pt x="885296" y="141286"/>
                  <a:pt x="839392" y="132805"/>
                  <a:pt x="926926" y="150312"/>
                </a:cubicBezTo>
                <a:cubicBezTo>
                  <a:pt x="947803" y="162838"/>
                  <a:pt x="967780" y="177002"/>
                  <a:pt x="989556" y="187890"/>
                </a:cubicBezTo>
                <a:cubicBezTo>
                  <a:pt x="1001366" y="193795"/>
                  <a:pt x="1015324" y="194511"/>
                  <a:pt x="1027134" y="200416"/>
                </a:cubicBezTo>
                <a:cubicBezTo>
                  <a:pt x="1063512" y="218605"/>
                  <a:pt x="1061118" y="233150"/>
                  <a:pt x="1102290" y="237994"/>
                </a:cubicBezTo>
                <a:cubicBezTo>
                  <a:pt x="1160493" y="244841"/>
                  <a:pt x="1219200" y="246345"/>
                  <a:pt x="1277655" y="250520"/>
                </a:cubicBezTo>
                <a:cubicBezTo>
                  <a:pt x="1302707" y="258871"/>
                  <a:pt x="1334138" y="256899"/>
                  <a:pt x="1352811" y="275572"/>
                </a:cubicBezTo>
                <a:lnTo>
                  <a:pt x="1427967" y="350728"/>
                </a:lnTo>
                <a:cubicBezTo>
                  <a:pt x="1446875" y="369636"/>
                  <a:pt x="1475719" y="403393"/>
                  <a:pt x="1503123" y="413358"/>
                </a:cubicBezTo>
                <a:cubicBezTo>
                  <a:pt x="1547750" y="429586"/>
                  <a:pt x="1628544" y="443802"/>
                  <a:pt x="1678488" y="450937"/>
                </a:cubicBezTo>
                <a:cubicBezTo>
                  <a:pt x="1711812" y="455698"/>
                  <a:pt x="1745342" y="458915"/>
                  <a:pt x="1778696" y="463463"/>
                </a:cubicBezTo>
                <a:lnTo>
                  <a:pt x="1954060" y="488515"/>
                </a:lnTo>
                <a:cubicBezTo>
                  <a:pt x="1984623" y="498703"/>
                  <a:pt x="2004934" y="501811"/>
                  <a:pt x="2029216" y="526093"/>
                </a:cubicBezTo>
                <a:cubicBezTo>
                  <a:pt x="2039861" y="536738"/>
                  <a:pt x="2043623" y="553026"/>
                  <a:pt x="2054268" y="563671"/>
                </a:cubicBezTo>
                <a:cubicBezTo>
                  <a:pt x="2064913" y="574316"/>
                  <a:pt x="2079596" y="579973"/>
                  <a:pt x="2091847" y="588723"/>
                </a:cubicBezTo>
                <a:cubicBezTo>
                  <a:pt x="2108835" y="600857"/>
                  <a:pt x="2124963" y="614167"/>
                  <a:pt x="2141951" y="626301"/>
                </a:cubicBezTo>
                <a:cubicBezTo>
                  <a:pt x="2154201" y="635051"/>
                  <a:pt x="2167964" y="641715"/>
                  <a:pt x="2179529" y="651353"/>
                </a:cubicBezTo>
                <a:cubicBezTo>
                  <a:pt x="2193138" y="662694"/>
                  <a:pt x="2201622" y="680328"/>
                  <a:pt x="2217107" y="688931"/>
                </a:cubicBezTo>
                <a:cubicBezTo>
                  <a:pt x="2240191" y="701755"/>
                  <a:pt x="2270291" y="699335"/>
                  <a:pt x="2292263" y="713983"/>
                </a:cubicBezTo>
                <a:cubicBezTo>
                  <a:pt x="2304789" y="722334"/>
                  <a:pt x="2316376" y="732302"/>
                  <a:pt x="2329841" y="739035"/>
                </a:cubicBezTo>
                <a:cubicBezTo>
                  <a:pt x="2378036" y="763133"/>
                  <a:pt x="2470002" y="760887"/>
                  <a:pt x="2505205" y="764087"/>
                </a:cubicBezTo>
                <a:cubicBezTo>
                  <a:pt x="2538608" y="780788"/>
                  <a:pt x="2569183" y="805133"/>
                  <a:pt x="2605414" y="814191"/>
                </a:cubicBezTo>
                <a:cubicBezTo>
                  <a:pt x="2622115" y="818366"/>
                  <a:pt x="2639029" y="821770"/>
                  <a:pt x="2655518" y="826717"/>
                </a:cubicBezTo>
                <a:cubicBezTo>
                  <a:pt x="2680811" y="834305"/>
                  <a:pt x="2704780" y="846590"/>
                  <a:pt x="2730674" y="851769"/>
                </a:cubicBezTo>
                <a:lnTo>
                  <a:pt x="2793304" y="864295"/>
                </a:lnTo>
                <a:cubicBezTo>
                  <a:pt x="2805830" y="872646"/>
                  <a:pt x="2817045" y="883417"/>
                  <a:pt x="2830882" y="889347"/>
                </a:cubicBezTo>
                <a:cubicBezTo>
                  <a:pt x="2846705" y="896129"/>
                  <a:pt x="2864433" y="897144"/>
                  <a:pt x="2880986" y="901874"/>
                </a:cubicBezTo>
                <a:cubicBezTo>
                  <a:pt x="2893682" y="905501"/>
                  <a:pt x="2905868" y="910773"/>
                  <a:pt x="2918564" y="914400"/>
                </a:cubicBezTo>
                <a:cubicBezTo>
                  <a:pt x="3028672" y="945859"/>
                  <a:pt x="2916139" y="909417"/>
                  <a:pt x="3006247" y="939452"/>
                </a:cubicBezTo>
                <a:cubicBezTo>
                  <a:pt x="3065797" y="979152"/>
                  <a:pt x="3029543" y="959743"/>
                  <a:pt x="3118981" y="989556"/>
                </a:cubicBezTo>
                <a:lnTo>
                  <a:pt x="3156559" y="1002082"/>
                </a:lnTo>
                <a:cubicBezTo>
                  <a:pt x="3169085" y="1006257"/>
                  <a:pt x="3183151" y="1007284"/>
                  <a:pt x="3194137" y="1014608"/>
                </a:cubicBezTo>
                <a:cubicBezTo>
                  <a:pt x="3206663" y="1022959"/>
                  <a:pt x="3217958" y="1033546"/>
                  <a:pt x="3231715" y="1039660"/>
                </a:cubicBezTo>
                <a:cubicBezTo>
                  <a:pt x="3255846" y="1050385"/>
                  <a:pt x="3306871" y="1064712"/>
                  <a:pt x="3306871" y="1064712"/>
                </a:cubicBezTo>
                <a:cubicBezTo>
                  <a:pt x="3302696" y="1052186"/>
                  <a:pt x="3283359" y="1034458"/>
                  <a:pt x="3294345" y="1027134"/>
                </a:cubicBezTo>
                <a:cubicBezTo>
                  <a:pt x="3308669" y="1017585"/>
                  <a:pt x="3327568" y="1036284"/>
                  <a:pt x="3344449" y="1039660"/>
                </a:cubicBezTo>
                <a:cubicBezTo>
                  <a:pt x="3369353" y="1044641"/>
                  <a:pt x="3394553" y="1048011"/>
                  <a:pt x="3419605" y="1052186"/>
                </a:cubicBezTo>
                <a:cubicBezTo>
                  <a:pt x="3491000" y="1123580"/>
                  <a:pt x="3450057" y="1089188"/>
                  <a:pt x="3544866" y="1152394"/>
                </a:cubicBezTo>
                <a:cubicBezTo>
                  <a:pt x="3557392" y="1160745"/>
                  <a:pt x="3568162" y="1172685"/>
                  <a:pt x="3582444" y="1177446"/>
                </a:cubicBezTo>
                <a:lnTo>
                  <a:pt x="3695178" y="1215024"/>
                </a:lnTo>
                <a:cubicBezTo>
                  <a:pt x="3707704" y="1219199"/>
                  <a:pt x="3721770" y="1220226"/>
                  <a:pt x="3732756" y="1227550"/>
                </a:cubicBezTo>
                <a:lnTo>
                  <a:pt x="3770334" y="1252602"/>
                </a:lnTo>
                <a:cubicBezTo>
                  <a:pt x="3866367" y="1248427"/>
                  <a:pt x="3962943" y="1251094"/>
                  <a:pt x="4058433" y="1240076"/>
                </a:cubicBezTo>
                <a:cubicBezTo>
                  <a:pt x="4073388" y="1238350"/>
                  <a:pt x="4082254" y="1221138"/>
                  <a:pt x="4096011" y="1215024"/>
                </a:cubicBezTo>
                <a:cubicBezTo>
                  <a:pt x="4120142" y="1204299"/>
                  <a:pt x="4149195" y="1204620"/>
                  <a:pt x="4171167" y="1189972"/>
                </a:cubicBezTo>
                <a:cubicBezTo>
                  <a:pt x="4226459" y="1153110"/>
                  <a:pt x="4193983" y="1167872"/>
                  <a:pt x="4271375" y="1152394"/>
                </a:cubicBezTo>
                <a:cubicBezTo>
                  <a:pt x="4279726" y="1139868"/>
                  <a:pt x="4285782" y="1125461"/>
                  <a:pt x="4296427" y="1114816"/>
                </a:cubicBezTo>
                <a:cubicBezTo>
                  <a:pt x="4307072" y="1104171"/>
                  <a:pt x="4322249" y="1099168"/>
                  <a:pt x="4334005" y="1089764"/>
                </a:cubicBezTo>
                <a:cubicBezTo>
                  <a:pt x="4423249" y="1018370"/>
                  <a:pt x="4280976" y="1116767"/>
                  <a:pt x="4396636" y="1039660"/>
                </a:cubicBezTo>
                <a:lnTo>
                  <a:pt x="4421688" y="1002082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741052" y="6581001"/>
            <a:ext cx="140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D. </a:t>
            </a:r>
            <a:r>
              <a:rPr lang="en-US" sz="1200" dirty="0" err="1"/>
              <a:t>Hoiem</a:t>
            </a:r>
            <a:endParaRPr lang="en-US" sz="1200" dirty="0"/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2008187" y="2362200"/>
            <a:ext cx="1492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Underfitting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970587" y="2362200"/>
            <a:ext cx="13516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Overfitting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5400000">
            <a:off x="2504281" y="3009106"/>
            <a:ext cx="53340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6007893" y="3467100"/>
            <a:ext cx="129540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828800" y="3000375"/>
            <a:ext cx="4915715" cy="3567644"/>
            <a:chOff x="1535668" y="2667794"/>
            <a:chExt cx="4914816" cy="3569087"/>
          </a:xfrm>
        </p:grpSpPr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304640" y="4267054"/>
              <a:ext cx="3200107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05487" y="5867901"/>
              <a:ext cx="4418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05" name="TextBox 7"/>
            <p:cNvSpPr txBox="1">
              <a:spLocks noChangeArrowheads="1"/>
            </p:cNvSpPr>
            <p:nvPr/>
          </p:nvSpPr>
          <p:spPr bwMode="auto">
            <a:xfrm>
              <a:off x="3100364" y="5867400"/>
              <a:ext cx="1966845" cy="3694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Model complexity</a:t>
              </a:r>
            </a:p>
          </p:txBody>
        </p:sp>
        <p:sp>
          <p:nvSpPr>
            <p:cNvPr id="33806" name="TextBox 8"/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659284" cy="3694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High</a:t>
              </a:r>
            </a:p>
          </p:txBody>
        </p:sp>
        <p:sp>
          <p:nvSpPr>
            <p:cNvPr id="33807" name="TextBox 9"/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620570" cy="3694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Low</a:t>
              </a:r>
            </a:p>
          </p:txBody>
        </p:sp>
        <p:sp>
          <p:nvSpPr>
            <p:cNvPr id="33808" name="TextBox 10"/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Error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696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1" grpId="0"/>
      <p:bldP spid="2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Underfitting</a:t>
            </a:r>
            <a:r>
              <a:rPr lang="en-US" dirty="0"/>
              <a:t> and </a:t>
            </a:r>
            <a:r>
              <a:rPr lang="en-US" dirty="0" err="1"/>
              <a:t>overfitting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8153400" cy="5257800"/>
          </a:xfrm>
        </p:spPr>
        <p:txBody>
          <a:bodyPr/>
          <a:lstStyle/>
          <a:p>
            <a:pPr eaLnBrk="1" hangingPunct="1">
              <a:buFont typeface="Arial"/>
              <a:buChar char="•"/>
            </a:pPr>
            <a:r>
              <a:rPr lang="en-US" sz="2400" b="1" dirty="0" err="1"/>
              <a:t>Underfitting</a:t>
            </a:r>
            <a:r>
              <a:rPr lang="en-US" sz="2400" b="1" dirty="0"/>
              <a:t>:</a:t>
            </a:r>
            <a:r>
              <a:rPr lang="en-US" sz="2400" dirty="0"/>
              <a:t> training and test error are both </a:t>
            </a:r>
            <a:r>
              <a:rPr lang="en-US" sz="2400" i="1" dirty="0"/>
              <a:t>high</a:t>
            </a:r>
            <a:endParaRPr lang="en-US" sz="2400" dirty="0"/>
          </a:p>
          <a:p>
            <a:pPr lvl="1" eaLnBrk="1" hangingPunct="1"/>
            <a:r>
              <a:rPr lang="en-US" dirty="0"/>
              <a:t>Model does an equally poor job on the training and the test set</a:t>
            </a:r>
          </a:p>
          <a:p>
            <a:pPr lvl="1" eaLnBrk="1" hangingPunct="1"/>
            <a:r>
              <a:rPr lang="en-US" dirty="0"/>
              <a:t>Either the training procedure is ineffective or the model is too “simple” to represent the data</a:t>
            </a:r>
          </a:p>
          <a:p>
            <a:pPr eaLnBrk="1" hangingPunct="1">
              <a:buFont typeface="Arial"/>
              <a:buChar char="•"/>
            </a:pPr>
            <a:r>
              <a:rPr lang="en-US" sz="2400" b="1" dirty="0" err="1"/>
              <a:t>Overfitting</a:t>
            </a:r>
            <a:r>
              <a:rPr lang="en-US" sz="2400" b="1" dirty="0"/>
              <a:t>:</a:t>
            </a:r>
            <a:r>
              <a:rPr lang="en-US" sz="2400" dirty="0"/>
              <a:t> Training error is </a:t>
            </a:r>
            <a:r>
              <a:rPr lang="en-US" sz="2400" i="1" dirty="0"/>
              <a:t>low</a:t>
            </a:r>
            <a:r>
              <a:rPr lang="en-US" sz="2400" dirty="0"/>
              <a:t> but test error is </a:t>
            </a:r>
            <a:r>
              <a:rPr lang="en-US" sz="2400" i="1" dirty="0"/>
              <a:t>high</a:t>
            </a:r>
          </a:p>
          <a:p>
            <a:pPr lvl="1" eaLnBrk="1" hangingPunct="1">
              <a:buFont typeface="Arial"/>
              <a:buChar char="•"/>
            </a:pPr>
            <a:r>
              <a:rPr lang="en-US" dirty="0"/>
              <a:t>Model fits irrelevant characteristics (noise) in the training data</a:t>
            </a:r>
          </a:p>
          <a:p>
            <a:pPr lvl="1" eaLnBrk="1" hangingPunct="1"/>
            <a:r>
              <a:rPr lang="en-US" dirty="0"/>
              <a:t>Model is too complex or amount of training data is insufficient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pic>
        <p:nvPicPr>
          <p:cNvPr id="7170" name="Picture 2" descr="http://www.holehouse.org/mlclass/07_Regularization_files/Image%20%5b1%5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2919"/>
          <a:stretch/>
        </p:blipFill>
        <p:spPr bwMode="auto">
          <a:xfrm>
            <a:off x="110981" y="4179332"/>
            <a:ext cx="8880619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23124" y="373380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Underfitting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81800" y="373380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Overfitting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81400" y="3733800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generalization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7353300" y="6550223"/>
            <a:ext cx="1790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Figure source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2285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n-lt"/>
              </a:rPr>
              <a:t>Traditional recognition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Rounded Rectangle 1"/>
          <p:cNvSpPr>
            <a:spLocks noChangeArrowheads="1"/>
          </p:cNvSpPr>
          <p:nvPr/>
        </p:nvSpPr>
        <p:spPr bwMode="auto">
          <a:xfrm>
            <a:off x="1749425" y="2057400"/>
            <a:ext cx="2593975" cy="1600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spcBef>
                <a:spcPct val="0"/>
              </a:spcBef>
              <a:defRPr/>
            </a:pPr>
            <a:r>
              <a:rPr lang="en-US" sz="2400" b="0" dirty="0">
                <a:solidFill>
                  <a:srgbClr val="000000"/>
                </a:solidFill>
                <a:latin typeface="Arial"/>
                <a:cs typeface="Adobe Caslon Pro"/>
              </a:rPr>
              <a:t>Hand-designed</a:t>
            </a:r>
            <a:br>
              <a:rPr lang="en-US" sz="2400" b="0" dirty="0">
                <a:solidFill>
                  <a:srgbClr val="000000"/>
                </a:solidFill>
                <a:latin typeface="Arial"/>
                <a:cs typeface="Adobe Caslon Pro"/>
              </a:rPr>
            </a:br>
            <a:r>
              <a:rPr lang="en-US" sz="2400" b="0" dirty="0">
                <a:solidFill>
                  <a:srgbClr val="000000"/>
                </a:solidFill>
                <a:latin typeface="Arial"/>
                <a:cs typeface="Adobe Caslon Pro"/>
              </a:rPr>
              <a:t>feature extraction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4876310" y="2057400"/>
            <a:ext cx="2593975" cy="16002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spcBef>
                <a:spcPct val="0"/>
              </a:spcBef>
              <a:defRPr/>
            </a:pPr>
            <a:r>
              <a:rPr lang="en-US" sz="2400" b="0" dirty="0">
                <a:solidFill>
                  <a:srgbClr val="000000"/>
                </a:solidFill>
                <a:latin typeface="Arial"/>
                <a:cs typeface="Adobe Caslon Pro"/>
              </a:rPr>
              <a:t>Trainable</a:t>
            </a:r>
            <a:br>
              <a:rPr lang="en-US" sz="2400" b="0" dirty="0">
                <a:solidFill>
                  <a:srgbClr val="000000"/>
                </a:solidFill>
                <a:latin typeface="Arial"/>
                <a:cs typeface="Adobe Caslon Pro"/>
              </a:rPr>
            </a:br>
            <a:r>
              <a:rPr lang="en-US" sz="2400" b="0" dirty="0">
                <a:solidFill>
                  <a:srgbClr val="000000"/>
                </a:solidFill>
                <a:latin typeface="Arial"/>
                <a:cs typeface="Adobe Caslon Pro"/>
              </a:rPr>
              <a:t>classifier</a:t>
            </a:r>
          </a:p>
        </p:txBody>
      </p:sp>
      <p:sp>
        <p:nvSpPr>
          <p:cNvPr id="16" name="Right Arrow 15"/>
          <p:cNvSpPr>
            <a:spLocks noChangeArrowheads="1"/>
          </p:cNvSpPr>
          <p:nvPr/>
        </p:nvSpPr>
        <p:spPr bwMode="auto">
          <a:xfrm>
            <a:off x="1371600" y="2743200"/>
            <a:ext cx="3048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eaLnBrk="0" hangingPunct="0">
              <a:spcBef>
                <a:spcPct val="0"/>
              </a:spcBef>
              <a:defRPr/>
            </a:pPr>
            <a:endParaRPr lang="en-US" sz="2400" b="0">
              <a:solidFill>
                <a:srgbClr val="000000"/>
              </a:solidFill>
              <a:latin typeface="Arial"/>
              <a:cs typeface="Arial" charset="0"/>
            </a:endParaRPr>
          </a:p>
        </p:txBody>
      </p:sp>
      <p:sp>
        <p:nvSpPr>
          <p:cNvPr id="18" name="Right Arrow 17"/>
          <p:cNvSpPr>
            <a:spLocks noChangeArrowheads="1"/>
          </p:cNvSpPr>
          <p:nvPr/>
        </p:nvSpPr>
        <p:spPr bwMode="auto">
          <a:xfrm>
            <a:off x="7543309" y="2743200"/>
            <a:ext cx="381000" cy="2286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eaLnBrk="0" hangingPunct="0">
              <a:spcBef>
                <a:spcPct val="0"/>
              </a:spcBef>
              <a:defRPr/>
            </a:pPr>
            <a:endParaRPr lang="en-US" sz="2400" b="0">
              <a:solidFill>
                <a:srgbClr val="000000"/>
              </a:solidFill>
              <a:latin typeface="Arial"/>
              <a:cs typeface="Arial" charset="0"/>
            </a:endParaRPr>
          </a:p>
        </p:txBody>
      </p:sp>
      <p:sp>
        <p:nvSpPr>
          <p:cNvPr id="10253" name="TextBox 20"/>
          <p:cNvSpPr txBox="1">
            <a:spLocks noChangeArrowheads="1"/>
          </p:cNvSpPr>
          <p:nvPr/>
        </p:nvSpPr>
        <p:spPr bwMode="auto">
          <a:xfrm>
            <a:off x="247276" y="2362200"/>
            <a:ext cx="1810124" cy="83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sz="2400" b="0" dirty="0">
                <a:solidFill>
                  <a:srgbClr val="000000"/>
                </a:solidFill>
                <a:latin typeface="Arial"/>
              </a:rPr>
              <a:t>Image</a:t>
            </a:r>
          </a:p>
          <a:p>
            <a:pPr eaLnBrk="1" hangingPunct="1">
              <a:spcBef>
                <a:spcPct val="0"/>
              </a:spcBef>
            </a:pPr>
            <a:r>
              <a:rPr lang="en-US" sz="2400" b="0" dirty="0">
                <a:solidFill>
                  <a:srgbClr val="000000"/>
                </a:solidFill>
                <a:latin typeface="Arial"/>
              </a:rPr>
              <a:t>Pixels</a:t>
            </a:r>
          </a:p>
        </p:txBody>
      </p:sp>
      <p:sp>
        <p:nvSpPr>
          <p:cNvPr id="10254" name="Content Placeholder 2"/>
          <p:cNvSpPr txBox="1">
            <a:spLocks/>
          </p:cNvSpPr>
          <p:nvPr/>
        </p:nvSpPr>
        <p:spPr bwMode="auto">
          <a:xfrm>
            <a:off x="152400" y="4343400"/>
            <a:ext cx="8839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3200" b="0" dirty="0">
                <a:solidFill>
                  <a:srgbClr val="000000"/>
                </a:solidFill>
                <a:latin typeface="Arial"/>
                <a:cs typeface="Arial" charset="0"/>
              </a:rPr>
              <a:t>Features are not learned</a:t>
            </a:r>
          </a:p>
          <a:p>
            <a:pPr lvl="1"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3200" b="0" dirty="0">
                <a:solidFill>
                  <a:srgbClr val="000000"/>
                </a:solidFill>
                <a:latin typeface="Arial"/>
                <a:cs typeface="Arial" charset="0"/>
              </a:rPr>
              <a:t>Trainable classifier is often generic (e.g. SVM)</a:t>
            </a:r>
          </a:p>
        </p:txBody>
      </p:sp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7917287" y="2438400"/>
            <a:ext cx="1074313" cy="83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sz="2400" b="0" dirty="0">
                <a:solidFill>
                  <a:srgbClr val="000000"/>
                </a:solidFill>
                <a:latin typeface="Arial"/>
              </a:rPr>
              <a:t>Object</a:t>
            </a:r>
            <a:br>
              <a:rPr lang="en-US" sz="2400" b="0" dirty="0">
                <a:solidFill>
                  <a:srgbClr val="000000"/>
                </a:solidFill>
                <a:latin typeface="Arial"/>
              </a:rPr>
            </a:br>
            <a:r>
              <a:rPr lang="en-US" sz="2400" b="0" dirty="0">
                <a:solidFill>
                  <a:srgbClr val="000000"/>
                </a:solidFill>
                <a:latin typeface="Arial"/>
              </a:rPr>
              <a:t>Class</a:t>
            </a:r>
          </a:p>
        </p:txBody>
      </p:sp>
      <p:sp>
        <p:nvSpPr>
          <p:cNvPr id="13" name="Right Arrow 12"/>
          <p:cNvSpPr>
            <a:spLocks noChangeArrowheads="1"/>
          </p:cNvSpPr>
          <p:nvPr/>
        </p:nvSpPr>
        <p:spPr bwMode="auto">
          <a:xfrm>
            <a:off x="4419600" y="2743200"/>
            <a:ext cx="381000" cy="2286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eaLnBrk="0" hangingPunct="0">
              <a:spcBef>
                <a:spcPct val="0"/>
              </a:spcBef>
              <a:defRPr/>
            </a:pPr>
            <a:endParaRPr lang="en-US" sz="2400" b="0">
              <a:solidFill>
                <a:srgbClr val="000000"/>
              </a:solidFill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2345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training set size</a:t>
            </a:r>
          </a:p>
        </p:txBody>
      </p:sp>
      <p:sp>
        <p:nvSpPr>
          <p:cNvPr id="10" name="Freeform 9"/>
          <p:cNvSpPr/>
          <p:nvPr/>
        </p:nvSpPr>
        <p:spPr>
          <a:xfrm>
            <a:off x="2398713" y="3406775"/>
            <a:ext cx="4359275" cy="1827212"/>
          </a:xfrm>
          <a:custGeom>
            <a:avLst/>
            <a:gdLst>
              <a:gd name="connsiteX0" fmla="*/ 0 w 4359058"/>
              <a:gd name="connsiteY0" fmla="*/ 0 h 1826490"/>
              <a:gd name="connsiteX1" fmla="*/ 413359 w 4359058"/>
              <a:gd name="connsiteY1" fmla="*/ 12526 h 1826490"/>
              <a:gd name="connsiteX2" fmla="*/ 450937 w 4359058"/>
              <a:gd name="connsiteY2" fmla="*/ 25052 h 1826490"/>
              <a:gd name="connsiteX3" fmla="*/ 488515 w 4359058"/>
              <a:gd name="connsiteY3" fmla="*/ 50104 h 1826490"/>
              <a:gd name="connsiteX4" fmla="*/ 551145 w 4359058"/>
              <a:gd name="connsiteY4" fmla="*/ 62630 h 1826490"/>
              <a:gd name="connsiteX5" fmla="*/ 601250 w 4359058"/>
              <a:gd name="connsiteY5" fmla="*/ 75156 h 1826490"/>
              <a:gd name="connsiteX6" fmla="*/ 676406 w 4359058"/>
              <a:gd name="connsiteY6" fmla="*/ 100208 h 1826490"/>
              <a:gd name="connsiteX7" fmla="*/ 713984 w 4359058"/>
              <a:gd name="connsiteY7" fmla="*/ 137786 h 1826490"/>
              <a:gd name="connsiteX8" fmla="*/ 764088 w 4359058"/>
              <a:gd name="connsiteY8" fmla="*/ 150312 h 1826490"/>
              <a:gd name="connsiteX9" fmla="*/ 876822 w 4359058"/>
              <a:gd name="connsiteY9" fmla="*/ 187890 h 1826490"/>
              <a:gd name="connsiteX10" fmla="*/ 914400 w 4359058"/>
              <a:gd name="connsiteY10" fmla="*/ 200416 h 1826490"/>
              <a:gd name="connsiteX11" fmla="*/ 977030 w 4359058"/>
              <a:gd name="connsiteY11" fmla="*/ 212942 h 1826490"/>
              <a:gd name="connsiteX12" fmla="*/ 1052187 w 4359058"/>
              <a:gd name="connsiteY12" fmla="*/ 237994 h 1826490"/>
              <a:gd name="connsiteX13" fmla="*/ 1089765 w 4359058"/>
              <a:gd name="connsiteY13" fmla="*/ 250520 h 1826490"/>
              <a:gd name="connsiteX14" fmla="*/ 1127343 w 4359058"/>
              <a:gd name="connsiteY14" fmla="*/ 288098 h 1826490"/>
              <a:gd name="connsiteX15" fmla="*/ 1164921 w 4359058"/>
              <a:gd name="connsiteY15" fmla="*/ 300624 h 1826490"/>
              <a:gd name="connsiteX16" fmla="*/ 1202499 w 4359058"/>
              <a:gd name="connsiteY16" fmla="*/ 325676 h 1826490"/>
              <a:gd name="connsiteX17" fmla="*/ 1215025 w 4359058"/>
              <a:gd name="connsiteY17" fmla="*/ 363254 h 1826490"/>
              <a:gd name="connsiteX18" fmla="*/ 1240077 w 4359058"/>
              <a:gd name="connsiteY18" fmla="*/ 388307 h 1826490"/>
              <a:gd name="connsiteX19" fmla="*/ 1277655 w 4359058"/>
              <a:gd name="connsiteY19" fmla="*/ 413359 h 1826490"/>
              <a:gd name="connsiteX20" fmla="*/ 1390389 w 4359058"/>
              <a:gd name="connsiteY20" fmla="*/ 438411 h 1826490"/>
              <a:gd name="connsiteX21" fmla="*/ 1465545 w 4359058"/>
              <a:gd name="connsiteY21" fmla="*/ 463463 h 1826490"/>
              <a:gd name="connsiteX22" fmla="*/ 1503124 w 4359058"/>
              <a:gd name="connsiteY22" fmla="*/ 475989 h 1826490"/>
              <a:gd name="connsiteX23" fmla="*/ 1590806 w 4359058"/>
              <a:gd name="connsiteY23" fmla="*/ 576197 h 1826490"/>
              <a:gd name="connsiteX24" fmla="*/ 1665962 w 4359058"/>
              <a:gd name="connsiteY24" fmla="*/ 663879 h 1826490"/>
              <a:gd name="connsiteX25" fmla="*/ 1703540 w 4359058"/>
              <a:gd name="connsiteY25" fmla="*/ 739035 h 1826490"/>
              <a:gd name="connsiteX26" fmla="*/ 1816274 w 4359058"/>
              <a:gd name="connsiteY26" fmla="*/ 801665 h 1826490"/>
              <a:gd name="connsiteX27" fmla="*/ 1891430 w 4359058"/>
              <a:gd name="connsiteY27" fmla="*/ 839243 h 1826490"/>
              <a:gd name="connsiteX28" fmla="*/ 1916482 w 4359058"/>
              <a:gd name="connsiteY28" fmla="*/ 864296 h 1826490"/>
              <a:gd name="connsiteX29" fmla="*/ 1954061 w 4359058"/>
              <a:gd name="connsiteY29" fmla="*/ 889348 h 1826490"/>
              <a:gd name="connsiteX30" fmla="*/ 1979113 w 4359058"/>
              <a:gd name="connsiteY30" fmla="*/ 926926 h 1826490"/>
              <a:gd name="connsiteX31" fmla="*/ 2016691 w 4359058"/>
              <a:gd name="connsiteY31" fmla="*/ 964504 h 1826490"/>
              <a:gd name="connsiteX32" fmla="*/ 2041743 w 4359058"/>
              <a:gd name="connsiteY32" fmla="*/ 1002082 h 1826490"/>
              <a:gd name="connsiteX33" fmla="*/ 2079321 w 4359058"/>
              <a:gd name="connsiteY33" fmla="*/ 1027134 h 1826490"/>
              <a:gd name="connsiteX34" fmla="*/ 2141951 w 4359058"/>
              <a:gd name="connsiteY34" fmla="*/ 1089764 h 1826490"/>
              <a:gd name="connsiteX35" fmla="*/ 2204581 w 4359058"/>
              <a:gd name="connsiteY35" fmla="*/ 1202498 h 1826490"/>
              <a:gd name="connsiteX36" fmla="*/ 2229633 w 4359058"/>
              <a:gd name="connsiteY36" fmla="*/ 1240076 h 1826490"/>
              <a:gd name="connsiteX37" fmla="*/ 2329841 w 4359058"/>
              <a:gd name="connsiteY37" fmla="*/ 1327759 h 1826490"/>
              <a:gd name="connsiteX38" fmla="*/ 2404998 w 4359058"/>
              <a:gd name="connsiteY38" fmla="*/ 1352811 h 1826490"/>
              <a:gd name="connsiteX39" fmla="*/ 2442576 w 4359058"/>
              <a:gd name="connsiteY39" fmla="*/ 1365337 h 1826490"/>
              <a:gd name="connsiteX40" fmla="*/ 2467628 w 4359058"/>
              <a:gd name="connsiteY40" fmla="*/ 1402915 h 1826490"/>
              <a:gd name="connsiteX41" fmla="*/ 2592888 w 4359058"/>
              <a:gd name="connsiteY41" fmla="*/ 1440493 h 1826490"/>
              <a:gd name="connsiteX42" fmla="*/ 2668044 w 4359058"/>
              <a:gd name="connsiteY42" fmla="*/ 1465545 h 1826490"/>
              <a:gd name="connsiteX43" fmla="*/ 2743200 w 4359058"/>
              <a:gd name="connsiteY43" fmla="*/ 1503123 h 1826490"/>
              <a:gd name="connsiteX44" fmla="*/ 2931091 w 4359058"/>
              <a:gd name="connsiteY44" fmla="*/ 1515649 h 1826490"/>
              <a:gd name="connsiteX45" fmla="*/ 3118981 w 4359058"/>
              <a:gd name="connsiteY45" fmla="*/ 1553227 h 1826490"/>
              <a:gd name="connsiteX46" fmla="*/ 3206663 w 4359058"/>
              <a:gd name="connsiteY46" fmla="*/ 1615857 h 1826490"/>
              <a:gd name="connsiteX47" fmla="*/ 3306871 w 4359058"/>
              <a:gd name="connsiteY47" fmla="*/ 1640909 h 1826490"/>
              <a:gd name="connsiteX48" fmla="*/ 3369502 w 4359058"/>
              <a:gd name="connsiteY48" fmla="*/ 1665961 h 1826490"/>
              <a:gd name="connsiteX49" fmla="*/ 3933173 w 4359058"/>
              <a:gd name="connsiteY49" fmla="*/ 1691013 h 1826490"/>
              <a:gd name="connsiteX50" fmla="*/ 4008329 w 4359058"/>
              <a:gd name="connsiteY50" fmla="*/ 1653435 h 1826490"/>
              <a:gd name="connsiteX51" fmla="*/ 4083485 w 4359058"/>
              <a:gd name="connsiteY51" fmla="*/ 1628383 h 1826490"/>
              <a:gd name="connsiteX52" fmla="*/ 4121063 w 4359058"/>
              <a:gd name="connsiteY52" fmla="*/ 1603331 h 1826490"/>
              <a:gd name="connsiteX53" fmla="*/ 4196219 w 4359058"/>
              <a:gd name="connsiteY53" fmla="*/ 1578279 h 1826490"/>
              <a:gd name="connsiteX54" fmla="*/ 4271376 w 4359058"/>
              <a:gd name="connsiteY54" fmla="*/ 1540701 h 1826490"/>
              <a:gd name="connsiteX55" fmla="*/ 4308954 w 4359058"/>
              <a:gd name="connsiteY55" fmla="*/ 1515649 h 1826490"/>
              <a:gd name="connsiteX56" fmla="*/ 4359058 w 4359058"/>
              <a:gd name="connsiteY56" fmla="*/ 1465545 h 182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826490">
                <a:moveTo>
                  <a:pt x="0" y="0"/>
                </a:moveTo>
                <a:cubicBezTo>
                  <a:pt x="137786" y="4175"/>
                  <a:pt x="275722" y="4879"/>
                  <a:pt x="413359" y="12526"/>
                </a:cubicBezTo>
                <a:cubicBezTo>
                  <a:pt x="426542" y="13258"/>
                  <a:pt x="439127" y="19147"/>
                  <a:pt x="450937" y="25052"/>
                </a:cubicBezTo>
                <a:cubicBezTo>
                  <a:pt x="464402" y="31785"/>
                  <a:pt x="474419" y="44818"/>
                  <a:pt x="488515" y="50104"/>
                </a:cubicBezTo>
                <a:cubicBezTo>
                  <a:pt x="508450" y="57579"/>
                  <a:pt x="530362" y="58012"/>
                  <a:pt x="551145" y="62630"/>
                </a:cubicBezTo>
                <a:cubicBezTo>
                  <a:pt x="567951" y="66365"/>
                  <a:pt x="584760" y="70209"/>
                  <a:pt x="601250" y="75156"/>
                </a:cubicBezTo>
                <a:cubicBezTo>
                  <a:pt x="626543" y="82744"/>
                  <a:pt x="676406" y="100208"/>
                  <a:pt x="676406" y="100208"/>
                </a:cubicBezTo>
                <a:cubicBezTo>
                  <a:pt x="688932" y="112734"/>
                  <a:pt x="698604" y="128997"/>
                  <a:pt x="713984" y="137786"/>
                </a:cubicBezTo>
                <a:cubicBezTo>
                  <a:pt x="728931" y="146327"/>
                  <a:pt x="747599" y="145365"/>
                  <a:pt x="764088" y="150312"/>
                </a:cubicBezTo>
                <a:lnTo>
                  <a:pt x="876822" y="187890"/>
                </a:lnTo>
                <a:cubicBezTo>
                  <a:pt x="889348" y="192065"/>
                  <a:pt x="901453" y="197827"/>
                  <a:pt x="914400" y="200416"/>
                </a:cubicBezTo>
                <a:cubicBezTo>
                  <a:pt x="935277" y="204591"/>
                  <a:pt x="956490" y="207340"/>
                  <a:pt x="977030" y="212942"/>
                </a:cubicBezTo>
                <a:cubicBezTo>
                  <a:pt x="1002507" y="219890"/>
                  <a:pt x="1027135" y="229643"/>
                  <a:pt x="1052187" y="237994"/>
                </a:cubicBezTo>
                <a:lnTo>
                  <a:pt x="1089765" y="250520"/>
                </a:lnTo>
                <a:cubicBezTo>
                  <a:pt x="1102291" y="263046"/>
                  <a:pt x="1112604" y="278272"/>
                  <a:pt x="1127343" y="288098"/>
                </a:cubicBezTo>
                <a:cubicBezTo>
                  <a:pt x="1138329" y="295422"/>
                  <a:pt x="1153111" y="294719"/>
                  <a:pt x="1164921" y="300624"/>
                </a:cubicBezTo>
                <a:cubicBezTo>
                  <a:pt x="1178386" y="307357"/>
                  <a:pt x="1189973" y="317325"/>
                  <a:pt x="1202499" y="325676"/>
                </a:cubicBezTo>
                <a:cubicBezTo>
                  <a:pt x="1206674" y="338202"/>
                  <a:pt x="1208232" y="351932"/>
                  <a:pt x="1215025" y="363254"/>
                </a:cubicBezTo>
                <a:cubicBezTo>
                  <a:pt x="1221101" y="373381"/>
                  <a:pt x="1230855" y="380929"/>
                  <a:pt x="1240077" y="388307"/>
                </a:cubicBezTo>
                <a:cubicBezTo>
                  <a:pt x="1251832" y="397712"/>
                  <a:pt x="1264190" y="406626"/>
                  <a:pt x="1277655" y="413359"/>
                </a:cubicBezTo>
                <a:cubicBezTo>
                  <a:pt x="1313493" y="431278"/>
                  <a:pt x="1351902" y="428789"/>
                  <a:pt x="1390389" y="438411"/>
                </a:cubicBezTo>
                <a:cubicBezTo>
                  <a:pt x="1416008" y="444816"/>
                  <a:pt x="1440493" y="455112"/>
                  <a:pt x="1465545" y="463463"/>
                </a:cubicBezTo>
                <a:lnTo>
                  <a:pt x="1503124" y="475989"/>
                </a:lnTo>
                <a:cubicBezTo>
                  <a:pt x="1609595" y="546970"/>
                  <a:pt x="1444669" y="430060"/>
                  <a:pt x="1590806" y="576197"/>
                </a:cubicBezTo>
                <a:cubicBezTo>
                  <a:pt x="1643146" y="628537"/>
                  <a:pt x="1617755" y="599603"/>
                  <a:pt x="1665962" y="663879"/>
                </a:cubicBezTo>
                <a:cubicBezTo>
                  <a:pt x="1674897" y="690684"/>
                  <a:pt x="1680686" y="719038"/>
                  <a:pt x="1703540" y="739035"/>
                </a:cubicBezTo>
                <a:cubicBezTo>
                  <a:pt x="1808859" y="831189"/>
                  <a:pt x="1741723" y="764389"/>
                  <a:pt x="1816274" y="801665"/>
                </a:cubicBezTo>
                <a:cubicBezTo>
                  <a:pt x="1913402" y="850229"/>
                  <a:pt x="1796977" y="807759"/>
                  <a:pt x="1891430" y="839243"/>
                </a:cubicBezTo>
                <a:cubicBezTo>
                  <a:pt x="1899781" y="847594"/>
                  <a:pt x="1907260" y="856918"/>
                  <a:pt x="1916482" y="864296"/>
                </a:cubicBezTo>
                <a:cubicBezTo>
                  <a:pt x="1928238" y="873701"/>
                  <a:pt x="1943416" y="878703"/>
                  <a:pt x="1954061" y="889348"/>
                </a:cubicBezTo>
                <a:cubicBezTo>
                  <a:pt x="1964706" y="899993"/>
                  <a:pt x="1969475" y="915361"/>
                  <a:pt x="1979113" y="926926"/>
                </a:cubicBezTo>
                <a:cubicBezTo>
                  <a:pt x="1990454" y="940535"/>
                  <a:pt x="2005350" y="950895"/>
                  <a:pt x="2016691" y="964504"/>
                </a:cubicBezTo>
                <a:cubicBezTo>
                  <a:pt x="2026329" y="976069"/>
                  <a:pt x="2031098" y="991437"/>
                  <a:pt x="2041743" y="1002082"/>
                </a:cubicBezTo>
                <a:cubicBezTo>
                  <a:pt x="2052388" y="1012727"/>
                  <a:pt x="2067991" y="1017221"/>
                  <a:pt x="2079321" y="1027134"/>
                </a:cubicBezTo>
                <a:cubicBezTo>
                  <a:pt x="2101540" y="1046576"/>
                  <a:pt x="2121074" y="1068887"/>
                  <a:pt x="2141951" y="1089764"/>
                </a:cubicBezTo>
                <a:cubicBezTo>
                  <a:pt x="2163998" y="1155906"/>
                  <a:pt x="2147153" y="1116356"/>
                  <a:pt x="2204581" y="1202498"/>
                </a:cubicBezTo>
                <a:lnTo>
                  <a:pt x="2229633" y="1240076"/>
                </a:lnTo>
                <a:cubicBezTo>
                  <a:pt x="2258860" y="1283916"/>
                  <a:pt x="2267212" y="1306883"/>
                  <a:pt x="2329841" y="1327759"/>
                </a:cubicBezTo>
                <a:lnTo>
                  <a:pt x="2404998" y="1352811"/>
                </a:lnTo>
                <a:lnTo>
                  <a:pt x="2442576" y="1365337"/>
                </a:lnTo>
                <a:cubicBezTo>
                  <a:pt x="2450927" y="1377863"/>
                  <a:pt x="2454862" y="1394936"/>
                  <a:pt x="2467628" y="1402915"/>
                </a:cubicBezTo>
                <a:cubicBezTo>
                  <a:pt x="2494881" y="1419948"/>
                  <a:pt x="2559041" y="1430339"/>
                  <a:pt x="2592888" y="1440493"/>
                </a:cubicBezTo>
                <a:cubicBezTo>
                  <a:pt x="2618181" y="1448081"/>
                  <a:pt x="2646072" y="1450897"/>
                  <a:pt x="2668044" y="1465545"/>
                </a:cubicBezTo>
                <a:cubicBezTo>
                  <a:pt x="2692956" y="1482153"/>
                  <a:pt x="2712084" y="1499666"/>
                  <a:pt x="2743200" y="1503123"/>
                </a:cubicBezTo>
                <a:cubicBezTo>
                  <a:pt x="2805585" y="1510055"/>
                  <a:pt x="2868461" y="1511474"/>
                  <a:pt x="2931091" y="1515649"/>
                </a:cubicBezTo>
                <a:cubicBezTo>
                  <a:pt x="3042116" y="1552657"/>
                  <a:pt x="2980001" y="1537785"/>
                  <a:pt x="3118981" y="1553227"/>
                </a:cubicBezTo>
                <a:cubicBezTo>
                  <a:pt x="3291986" y="1639730"/>
                  <a:pt x="3054318" y="1514294"/>
                  <a:pt x="3206663" y="1615857"/>
                </a:cubicBezTo>
                <a:cubicBezTo>
                  <a:pt x="3224698" y="1627881"/>
                  <a:pt x="3295373" y="1637460"/>
                  <a:pt x="3306871" y="1640909"/>
                </a:cubicBezTo>
                <a:cubicBezTo>
                  <a:pt x="3328408" y="1647370"/>
                  <a:pt x="3348625" y="1657610"/>
                  <a:pt x="3369502" y="1665961"/>
                </a:cubicBezTo>
                <a:cubicBezTo>
                  <a:pt x="3530031" y="1826490"/>
                  <a:pt x="3400114" y="1714704"/>
                  <a:pt x="3933173" y="1691013"/>
                </a:cubicBezTo>
                <a:cubicBezTo>
                  <a:pt x="3971242" y="1689321"/>
                  <a:pt x="3975489" y="1668030"/>
                  <a:pt x="4008329" y="1653435"/>
                </a:cubicBezTo>
                <a:cubicBezTo>
                  <a:pt x="4032460" y="1642710"/>
                  <a:pt x="4061513" y="1643031"/>
                  <a:pt x="4083485" y="1628383"/>
                </a:cubicBezTo>
                <a:cubicBezTo>
                  <a:pt x="4096011" y="1620032"/>
                  <a:pt x="4107306" y="1609445"/>
                  <a:pt x="4121063" y="1603331"/>
                </a:cubicBezTo>
                <a:cubicBezTo>
                  <a:pt x="4145194" y="1592606"/>
                  <a:pt x="4174247" y="1592927"/>
                  <a:pt x="4196219" y="1578279"/>
                </a:cubicBezTo>
                <a:cubicBezTo>
                  <a:pt x="4303921" y="1506480"/>
                  <a:pt x="4167650" y="1592564"/>
                  <a:pt x="4271376" y="1540701"/>
                </a:cubicBezTo>
                <a:cubicBezTo>
                  <a:pt x="4284841" y="1533968"/>
                  <a:pt x="4296428" y="1524000"/>
                  <a:pt x="4308954" y="1515649"/>
                </a:cubicBezTo>
                <a:cubicBezTo>
                  <a:pt x="4339185" y="1470303"/>
                  <a:pt x="4320541" y="1484804"/>
                  <a:pt x="4359058" y="146554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2411413" y="1828800"/>
            <a:ext cx="4359275" cy="1257300"/>
          </a:xfrm>
          <a:custGeom>
            <a:avLst/>
            <a:gdLst>
              <a:gd name="connsiteX0" fmla="*/ 0 w 4359058"/>
              <a:gd name="connsiteY0" fmla="*/ 989556 h 1257062"/>
              <a:gd name="connsiteX1" fmla="*/ 100208 w 4359058"/>
              <a:gd name="connsiteY1" fmla="*/ 1039660 h 1257062"/>
              <a:gd name="connsiteX2" fmla="*/ 137787 w 4359058"/>
              <a:gd name="connsiteY2" fmla="*/ 1052187 h 1257062"/>
              <a:gd name="connsiteX3" fmla="*/ 338203 w 4359058"/>
              <a:gd name="connsiteY3" fmla="*/ 1077239 h 1257062"/>
              <a:gd name="connsiteX4" fmla="*/ 413359 w 4359058"/>
              <a:gd name="connsiteY4" fmla="*/ 1102291 h 1257062"/>
              <a:gd name="connsiteX5" fmla="*/ 450937 w 4359058"/>
              <a:gd name="connsiteY5" fmla="*/ 1114817 h 1257062"/>
              <a:gd name="connsiteX6" fmla="*/ 526093 w 4359058"/>
              <a:gd name="connsiteY6" fmla="*/ 1164921 h 1257062"/>
              <a:gd name="connsiteX7" fmla="*/ 739036 w 4359058"/>
              <a:gd name="connsiteY7" fmla="*/ 1215025 h 1257062"/>
              <a:gd name="connsiteX8" fmla="*/ 776614 w 4359058"/>
              <a:gd name="connsiteY8" fmla="*/ 1227551 h 1257062"/>
              <a:gd name="connsiteX9" fmla="*/ 876822 w 4359058"/>
              <a:gd name="connsiteY9" fmla="*/ 1252603 h 1257062"/>
              <a:gd name="connsiteX10" fmla="*/ 1252603 w 4359058"/>
              <a:gd name="connsiteY10" fmla="*/ 1240077 h 1257062"/>
              <a:gd name="connsiteX11" fmla="*/ 1327759 w 4359058"/>
              <a:gd name="connsiteY11" fmla="*/ 1177447 h 1257062"/>
              <a:gd name="connsiteX12" fmla="*/ 1402915 w 4359058"/>
              <a:gd name="connsiteY12" fmla="*/ 1152395 h 1257062"/>
              <a:gd name="connsiteX13" fmla="*/ 1453019 w 4359058"/>
              <a:gd name="connsiteY13" fmla="*/ 1139869 h 1257062"/>
              <a:gd name="connsiteX14" fmla="*/ 1565754 w 4359058"/>
              <a:gd name="connsiteY14" fmla="*/ 1127343 h 1257062"/>
              <a:gd name="connsiteX15" fmla="*/ 1653436 w 4359058"/>
              <a:gd name="connsiteY15" fmla="*/ 1114817 h 1257062"/>
              <a:gd name="connsiteX16" fmla="*/ 1766170 w 4359058"/>
              <a:gd name="connsiteY16" fmla="*/ 1077239 h 1257062"/>
              <a:gd name="connsiteX17" fmla="*/ 1803748 w 4359058"/>
              <a:gd name="connsiteY17" fmla="*/ 1064713 h 1257062"/>
              <a:gd name="connsiteX18" fmla="*/ 1891430 w 4359058"/>
              <a:gd name="connsiteY18" fmla="*/ 1052187 h 1257062"/>
              <a:gd name="connsiteX19" fmla="*/ 1916482 w 4359058"/>
              <a:gd name="connsiteY19" fmla="*/ 1027134 h 1257062"/>
              <a:gd name="connsiteX20" fmla="*/ 1979113 w 4359058"/>
              <a:gd name="connsiteY20" fmla="*/ 1014608 h 1257062"/>
              <a:gd name="connsiteX21" fmla="*/ 2091847 w 4359058"/>
              <a:gd name="connsiteY21" fmla="*/ 989556 h 1257062"/>
              <a:gd name="connsiteX22" fmla="*/ 2167003 w 4359058"/>
              <a:gd name="connsiteY22" fmla="*/ 939452 h 1257062"/>
              <a:gd name="connsiteX23" fmla="*/ 2204581 w 4359058"/>
              <a:gd name="connsiteY23" fmla="*/ 914400 h 1257062"/>
              <a:gd name="connsiteX24" fmla="*/ 2279737 w 4359058"/>
              <a:gd name="connsiteY24" fmla="*/ 889348 h 1257062"/>
              <a:gd name="connsiteX25" fmla="*/ 2317315 w 4359058"/>
              <a:gd name="connsiteY25" fmla="*/ 876822 h 1257062"/>
              <a:gd name="connsiteX26" fmla="*/ 2354893 w 4359058"/>
              <a:gd name="connsiteY26" fmla="*/ 851770 h 1257062"/>
              <a:gd name="connsiteX27" fmla="*/ 2480154 w 4359058"/>
              <a:gd name="connsiteY27" fmla="*/ 814192 h 1257062"/>
              <a:gd name="connsiteX28" fmla="*/ 2592888 w 4359058"/>
              <a:gd name="connsiteY28" fmla="*/ 789140 h 1257062"/>
              <a:gd name="connsiteX29" fmla="*/ 2668044 w 4359058"/>
              <a:gd name="connsiteY29" fmla="*/ 751562 h 1257062"/>
              <a:gd name="connsiteX30" fmla="*/ 2718148 w 4359058"/>
              <a:gd name="connsiteY30" fmla="*/ 739036 h 1257062"/>
              <a:gd name="connsiteX31" fmla="*/ 2768252 w 4359058"/>
              <a:gd name="connsiteY31" fmla="*/ 713984 h 1257062"/>
              <a:gd name="connsiteX32" fmla="*/ 2918565 w 4359058"/>
              <a:gd name="connsiteY32" fmla="*/ 688932 h 1257062"/>
              <a:gd name="connsiteX33" fmla="*/ 3043825 w 4359058"/>
              <a:gd name="connsiteY33" fmla="*/ 663880 h 1257062"/>
              <a:gd name="connsiteX34" fmla="*/ 3093929 w 4359058"/>
              <a:gd name="connsiteY34" fmla="*/ 651354 h 1257062"/>
              <a:gd name="connsiteX35" fmla="*/ 3169085 w 4359058"/>
              <a:gd name="connsiteY35" fmla="*/ 626302 h 1257062"/>
              <a:gd name="connsiteX36" fmla="*/ 3206663 w 4359058"/>
              <a:gd name="connsiteY36" fmla="*/ 613776 h 1257062"/>
              <a:gd name="connsiteX37" fmla="*/ 3256767 w 4359058"/>
              <a:gd name="connsiteY37" fmla="*/ 601250 h 1257062"/>
              <a:gd name="connsiteX38" fmla="*/ 3331924 w 4359058"/>
              <a:gd name="connsiteY38" fmla="*/ 576197 h 1257062"/>
              <a:gd name="connsiteX39" fmla="*/ 3369502 w 4359058"/>
              <a:gd name="connsiteY39" fmla="*/ 563671 h 1257062"/>
              <a:gd name="connsiteX40" fmla="*/ 3432132 w 4359058"/>
              <a:gd name="connsiteY40" fmla="*/ 551145 h 1257062"/>
              <a:gd name="connsiteX41" fmla="*/ 3507288 w 4359058"/>
              <a:gd name="connsiteY41" fmla="*/ 526093 h 1257062"/>
              <a:gd name="connsiteX42" fmla="*/ 3594970 w 4359058"/>
              <a:gd name="connsiteY42" fmla="*/ 501041 h 1257062"/>
              <a:gd name="connsiteX43" fmla="*/ 3645074 w 4359058"/>
              <a:gd name="connsiteY43" fmla="*/ 475989 h 1257062"/>
              <a:gd name="connsiteX44" fmla="*/ 3682652 w 4359058"/>
              <a:gd name="connsiteY44" fmla="*/ 463463 h 1257062"/>
              <a:gd name="connsiteX45" fmla="*/ 3770335 w 4359058"/>
              <a:gd name="connsiteY45" fmla="*/ 413359 h 1257062"/>
              <a:gd name="connsiteX46" fmla="*/ 3807913 w 4359058"/>
              <a:gd name="connsiteY46" fmla="*/ 400833 h 1257062"/>
              <a:gd name="connsiteX47" fmla="*/ 3983277 w 4359058"/>
              <a:gd name="connsiteY47" fmla="*/ 300625 h 1257062"/>
              <a:gd name="connsiteX48" fmla="*/ 4020855 w 4359058"/>
              <a:gd name="connsiteY48" fmla="*/ 275573 h 1257062"/>
              <a:gd name="connsiteX49" fmla="*/ 4058433 w 4359058"/>
              <a:gd name="connsiteY49" fmla="*/ 250521 h 1257062"/>
              <a:gd name="connsiteX50" fmla="*/ 4096011 w 4359058"/>
              <a:gd name="connsiteY50" fmla="*/ 237995 h 1257062"/>
              <a:gd name="connsiteX51" fmla="*/ 4133589 w 4359058"/>
              <a:gd name="connsiteY51" fmla="*/ 212943 h 1257062"/>
              <a:gd name="connsiteX52" fmla="*/ 4208745 w 4359058"/>
              <a:gd name="connsiteY52" fmla="*/ 187891 h 1257062"/>
              <a:gd name="connsiteX53" fmla="*/ 4233798 w 4359058"/>
              <a:gd name="connsiteY53" fmla="*/ 162839 h 1257062"/>
              <a:gd name="connsiteX54" fmla="*/ 4283902 w 4359058"/>
              <a:gd name="connsiteY54" fmla="*/ 87682 h 1257062"/>
              <a:gd name="connsiteX55" fmla="*/ 4321480 w 4359058"/>
              <a:gd name="connsiteY55" fmla="*/ 62630 h 1257062"/>
              <a:gd name="connsiteX56" fmla="*/ 4359058 w 4359058"/>
              <a:gd name="connsiteY56" fmla="*/ 0 h 125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257062">
                <a:moveTo>
                  <a:pt x="0" y="989556"/>
                </a:moveTo>
                <a:cubicBezTo>
                  <a:pt x="162987" y="1016720"/>
                  <a:pt x="17808" y="973740"/>
                  <a:pt x="100208" y="1039660"/>
                </a:cubicBezTo>
                <a:cubicBezTo>
                  <a:pt x="110519" y="1047908"/>
                  <a:pt x="124977" y="1048984"/>
                  <a:pt x="137787" y="1052187"/>
                </a:cubicBezTo>
                <a:cubicBezTo>
                  <a:pt x="211740" y="1070676"/>
                  <a:pt x="252648" y="1069461"/>
                  <a:pt x="338203" y="1077239"/>
                </a:cubicBezTo>
                <a:lnTo>
                  <a:pt x="413359" y="1102291"/>
                </a:lnTo>
                <a:cubicBezTo>
                  <a:pt x="425885" y="1106466"/>
                  <a:pt x="439951" y="1107493"/>
                  <a:pt x="450937" y="1114817"/>
                </a:cubicBezTo>
                <a:lnTo>
                  <a:pt x="526093" y="1164921"/>
                </a:lnTo>
                <a:cubicBezTo>
                  <a:pt x="587520" y="1257062"/>
                  <a:pt x="529631" y="1191758"/>
                  <a:pt x="739036" y="1215025"/>
                </a:cubicBezTo>
                <a:cubicBezTo>
                  <a:pt x="752159" y="1216483"/>
                  <a:pt x="763805" y="1224349"/>
                  <a:pt x="776614" y="1227551"/>
                </a:cubicBezTo>
                <a:lnTo>
                  <a:pt x="876822" y="1252603"/>
                </a:lnTo>
                <a:cubicBezTo>
                  <a:pt x="1002082" y="1248428"/>
                  <a:pt x="1127788" y="1251424"/>
                  <a:pt x="1252603" y="1240077"/>
                </a:cubicBezTo>
                <a:cubicBezTo>
                  <a:pt x="1279292" y="1237651"/>
                  <a:pt x="1309692" y="1187484"/>
                  <a:pt x="1327759" y="1177447"/>
                </a:cubicBezTo>
                <a:cubicBezTo>
                  <a:pt x="1350843" y="1164623"/>
                  <a:pt x="1377296" y="1158800"/>
                  <a:pt x="1402915" y="1152395"/>
                </a:cubicBezTo>
                <a:cubicBezTo>
                  <a:pt x="1419616" y="1148220"/>
                  <a:pt x="1436004" y="1142487"/>
                  <a:pt x="1453019" y="1139869"/>
                </a:cubicBezTo>
                <a:cubicBezTo>
                  <a:pt x="1490389" y="1134120"/>
                  <a:pt x="1528236" y="1132033"/>
                  <a:pt x="1565754" y="1127343"/>
                </a:cubicBezTo>
                <a:cubicBezTo>
                  <a:pt x="1595050" y="1123681"/>
                  <a:pt x="1624209" y="1118992"/>
                  <a:pt x="1653436" y="1114817"/>
                </a:cubicBezTo>
                <a:lnTo>
                  <a:pt x="1766170" y="1077239"/>
                </a:lnTo>
                <a:cubicBezTo>
                  <a:pt x="1778696" y="1073064"/>
                  <a:pt x="1790677" y="1066580"/>
                  <a:pt x="1803748" y="1064713"/>
                </a:cubicBezTo>
                <a:lnTo>
                  <a:pt x="1891430" y="1052187"/>
                </a:lnTo>
                <a:cubicBezTo>
                  <a:pt x="1899781" y="1043836"/>
                  <a:pt x="1905627" y="1031786"/>
                  <a:pt x="1916482" y="1027134"/>
                </a:cubicBezTo>
                <a:cubicBezTo>
                  <a:pt x="1936051" y="1018747"/>
                  <a:pt x="1958166" y="1018417"/>
                  <a:pt x="1979113" y="1014608"/>
                </a:cubicBezTo>
                <a:cubicBezTo>
                  <a:pt x="2000332" y="1010750"/>
                  <a:pt x="2064986" y="1004479"/>
                  <a:pt x="2091847" y="989556"/>
                </a:cubicBezTo>
                <a:cubicBezTo>
                  <a:pt x="2118167" y="974934"/>
                  <a:pt x="2141951" y="956153"/>
                  <a:pt x="2167003" y="939452"/>
                </a:cubicBezTo>
                <a:cubicBezTo>
                  <a:pt x="2179529" y="931101"/>
                  <a:pt x="2190299" y="919161"/>
                  <a:pt x="2204581" y="914400"/>
                </a:cubicBezTo>
                <a:lnTo>
                  <a:pt x="2279737" y="889348"/>
                </a:lnTo>
                <a:cubicBezTo>
                  <a:pt x="2292263" y="885173"/>
                  <a:pt x="2306329" y="884146"/>
                  <a:pt x="2317315" y="876822"/>
                </a:cubicBezTo>
                <a:cubicBezTo>
                  <a:pt x="2329841" y="868471"/>
                  <a:pt x="2341136" y="857884"/>
                  <a:pt x="2354893" y="851770"/>
                </a:cubicBezTo>
                <a:cubicBezTo>
                  <a:pt x="2386117" y="837893"/>
                  <a:pt x="2443719" y="822289"/>
                  <a:pt x="2480154" y="814192"/>
                </a:cubicBezTo>
                <a:cubicBezTo>
                  <a:pt x="2538271" y="801277"/>
                  <a:pt x="2539429" y="804414"/>
                  <a:pt x="2592888" y="789140"/>
                </a:cubicBezTo>
                <a:cubicBezTo>
                  <a:pt x="2698450" y="758979"/>
                  <a:pt x="2558250" y="798617"/>
                  <a:pt x="2668044" y="751562"/>
                </a:cubicBezTo>
                <a:cubicBezTo>
                  <a:pt x="2683867" y="744781"/>
                  <a:pt x="2702029" y="745081"/>
                  <a:pt x="2718148" y="739036"/>
                </a:cubicBezTo>
                <a:cubicBezTo>
                  <a:pt x="2735632" y="732480"/>
                  <a:pt x="2750768" y="720540"/>
                  <a:pt x="2768252" y="713984"/>
                </a:cubicBezTo>
                <a:cubicBezTo>
                  <a:pt x="2813354" y="697071"/>
                  <a:pt x="2874914" y="696207"/>
                  <a:pt x="2918565" y="688932"/>
                </a:cubicBezTo>
                <a:cubicBezTo>
                  <a:pt x="2960566" y="681932"/>
                  <a:pt x="3002516" y="674207"/>
                  <a:pt x="3043825" y="663880"/>
                </a:cubicBezTo>
                <a:cubicBezTo>
                  <a:pt x="3060526" y="659705"/>
                  <a:pt x="3077440" y="656301"/>
                  <a:pt x="3093929" y="651354"/>
                </a:cubicBezTo>
                <a:cubicBezTo>
                  <a:pt x="3119222" y="643766"/>
                  <a:pt x="3144033" y="634653"/>
                  <a:pt x="3169085" y="626302"/>
                </a:cubicBezTo>
                <a:cubicBezTo>
                  <a:pt x="3181611" y="622127"/>
                  <a:pt x="3193854" y="616978"/>
                  <a:pt x="3206663" y="613776"/>
                </a:cubicBezTo>
                <a:cubicBezTo>
                  <a:pt x="3223364" y="609601"/>
                  <a:pt x="3240278" y="606197"/>
                  <a:pt x="3256767" y="601250"/>
                </a:cubicBezTo>
                <a:cubicBezTo>
                  <a:pt x="3282061" y="593662"/>
                  <a:pt x="3306872" y="584548"/>
                  <a:pt x="3331924" y="576197"/>
                </a:cubicBezTo>
                <a:cubicBezTo>
                  <a:pt x="3344450" y="572022"/>
                  <a:pt x="3356555" y="566260"/>
                  <a:pt x="3369502" y="563671"/>
                </a:cubicBezTo>
                <a:cubicBezTo>
                  <a:pt x="3390379" y="559496"/>
                  <a:pt x="3411592" y="556747"/>
                  <a:pt x="3432132" y="551145"/>
                </a:cubicBezTo>
                <a:cubicBezTo>
                  <a:pt x="3457609" y="544197"/>
                  <a:pt x="3481669" y="532498"/>
                  <a:pt x="3507288" y="526093"/>
                </a:cubicBezTo>
                <a:cubicBezTo>
                  <a:pt x="3532713" y="519737"/>
                  <a:pt x="3569812" y="511823"/>
                  <a:pt x="3594970" y="501041"/>
                </a:cubicBezTo>
                <a:cubicBezTo>
                  <a:pt x="3612133" y="493685"/>
                  <a:pt x="3627911" y="483345"/>
                  <a:pt x="3645074" y="475989"/>
                </a:cubicBezTo>
                <a:cubicBezTo>
                  <a:pt x="3657210" y="470788"/>
                  <a:pt x="3670842" y="469368"/>
                  <a:pt x="3682652" y="463463"/>
                </a:cubicBezTo>
                <a:cubicBezTo>
                  <a:pt x="3808449" y="400564"/>
                  <a:pt x="3616612" y="479239"/>
                  <a:pt x="3770335" y="413359"/>
                </a:cubicBezTo>
                <a:cubicBezTo>
                  <a:pt x="3782471" y="408158"/>
                  <a:pt x="3795893" y="406297"/>
                  <a:pt x="3807913" y="400833"/>
                </a:cubicBezTo>
                <a:cubicBezTo>
                  <a:pt x="3907807" y="355427"/>
                  <a:pt x="3899013" y="356801"/>
                  <a:pt x="3983277" y="300625"/>
                </a:cubicBezTo>
                <a:lnTo>
                  <a:pt x="4020855" y="275573"/>
                </a:lnTo>
                <a:cubicBezTo>
                  <a:pt x="4033381" y="267222"/>
                  <a:pt x="4044151" y="255282"/>
                  <a:pt x="4058433" y="250521"/>
                </a:cubicBezTo>
                <a:cubicBezTo>
                  <a:pt x="4070959" y="246346"/>
                  <a:pt x="4084201" y="243900"/>
                  <a:pt x="4096011" y="237995"/>
                </a:cubicBezTo>
                <a:cubicBezTo>
                  <a:pt x="4109476" y="231262"/>
                  <a:pt x="4119832" y="219057"/>
                  <a:pt x="4133589" y="212943"/>
                </a:cubicBezTo>
                <a:cubicBezTo>
                  <a:pt x="4157720" y="202218"/>
                  <a:pt x="4208745" y="187891"/>
                  <a:pt x="4208745" y="187891"/>
                </a:cubicBezTo>
                <a:cubicBezTo>
                  <a:pt x="4217096" y="179540"/>
                  <a:pt x="4226712" y="172287"/>
                  <a:pt x="4233798" y="162839"/>
                </a:cubicBezTo>
                <a:cubicBezTo>
                  <a:pt x="4251863" y="138752"/>
                  <a:pt x="4258850" y="104383"/>
                  <a:pt x="4283902" y="87682"/>
                </a:cubicBezTo>
                <a:lnTo>
                  <a:pt x="4321480" y="62630"/>
                </a:lnTo>
                <a:cubicBezTo>
                  <a:pt x="4351711" y="17284"/>
                  <a:pt x="4339799" y="38517"/>
                  <a:pt x="4359058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343400" y="3944937"/>
            <a:ext cx="28003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Many training examples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29200" y="2667000"/>
            <a:ext cx="26590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Few training examples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05000" y="1371600"/>
            <a:ext cx="5753100" cy="175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992313" y="2117725"/>
            <a:ext cx="4915709" cy="3567644"/>
            <a:chOff x="1535703" y="2667794"/>
            <a:chExt cx="4914777" cy="3569087"/>
          </a:xfrm>
        </p:grpSpPr>
        <p:cxnSp>
          <p:nvCxnSpPr>
            <p:cNvPr id="5" name="Straight Arrow Connector 4"/>
            <p:cNvCxnSpPr/>
            <p:nvPr/>
          </p:nvCxnSpPr>
          <p:spPr>
            <a:xfrm rot="5400000" flipH="1" flipV="1">
              <a:off x="304674" y="4267053"/>
              <a:ext cx="3200106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905520" y="5867900"/>
              <a:ext cx="441876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81" name="TextBox 7"/>
            <p:cNvSpPr txBox="1">
              <a:spLocks noChangeArrowheads="1"/>
            </p:cNvSpPr>
            <p:nvPr/>
          </p:nvSpPr>
          <p:spPr bwMode="auto">
            <a:xfrm>
              <a:off x="3214667" y="5867400"/>
              <a:ext cx="1966832" cy="3694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Model complexity</a:t>
              </a:r>
            </a:p>
          </p:txBody>
        </p:sp>
        <p:sp>
          <p:nvSpPr>
            <p:cNvPr id="32782" name="TextBox 8"/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659280" cy="3694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High</a:t>
              </a:r>
            </a:p>
          </p:txBody>
        </p:sp>
        <p:sp>
          <p:nvSpPr>
            <p:cNvPr id="32783" name="TextBox 9"/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620565" cy="3694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Low</a:t>
              </a:r>
            </a:p>
          </p:txBody>
        </p:sp>
        <p:sp>
          <p:nvSpPr>
            <p:cNvPr id="32784" name="TextBox 10"/>
            <p:cNvSpPr txBox="1">
              <a:spLocks noChangeArrowheads="1"/>
            </p:cNvSpPr>
            <p:nvPr/>
          </p:nvSpPr>
          <p:spPr bwMode="auto">
            <a:xfrm rot="-5400000">
              <a:off x="1127593" y="4141670"/>
              <a:ext cx="1185483" cy="369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Test Error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588652" y="6477000"/>
            <a:ext cx="140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D. </a:t>
            </a:r>
            <a:r>
              <a:rPr lang="en-US" sz="1200" dirty="0" err="1"/>
              <a:t>Hoiem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2400300" y="3259137"/>
            <a:ext cx="47625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9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914400"/>
            <a:ext cx="8229600" cy="5257800"/>
          </a:xfrm>
          <a:noFill/>
        </p:spPr>
        <p:txBody>
          <a:bodyPr/>
          <a:lstStyle/>
          <a:p>
            <a:pPr>
              <a:spcBef>
                <a:spcPts val="600"/>
              </a:spcBef>
              <a:buFont typeface="Arial"/>
              <a:buChar char="•"/>
            </a:pPr>
            <a:r>
              <a:rPr lang="en-US" sz="2400" dirty="0"/>
              <a:t>Split the data into </a:t>
            </a:r>
            <a:r>
              <a:rPr lang="en-US" sz="2400" b="1" dirty="0"/>
              <a:t>training</a:t>
            </a:r>
            <a:r>
              <a:rPr lang="en-US" sz="2400" dirty="0"/>
              <a:t>, </a:t>
            </a:r>
            <a:r>
              <a:rPr lang="en-US" sz="2400" b="1" dirty="0"/>
              <a:t>validation</a:t>
            </a:r>
            <a:r>
              <a:rPr lang="en-US" sz="2400" dirty="0"/>
              <a:t>, and </a:t>
            </a:r>
            <a:r>
              <a:rPr lang="en-US" sz="2400" b="1" dirty="0"/>
              <a:t>test</a:t>
            </a:r>
            <a:r>
              <a:rPr lang="en-US" sz="2400" dirty="0"/>
              <a:t> subsets</a:t>
            </a:r>
          </a:p>
          <a:p>
            <a:pPr>
              <a:spcBef>
                <a:spcPts val="600"/>
              </a:spcBef>
              <a:buFont typeface="Arial"/>
              <a:buChar char="•"/>
            </a:pPr>
            <a:r>
              <a:rPr lang="en-US" sz="2400" dirty="0"/>
              <a:t>Use training set to </a:t>
            </a:r>
            <a:r>
              <a:rPr lang="en-US" sz="2400" b="1" dirty="0"/>
              <a:t>optimize model parameters</a:t>
            </a:r>
          </a:p>
          <a:p>
            <a:pPr>
              <a:spcBef>
                <a:spcPts val="600"/>
              </a:spcBef>
              <a:buFont typeface="Arial"/>
              <a:buChar char="•"/>
            </a:pPr>
            <a:r>
              <a:rPr lang="en-US" sz="2400" dirty="0"/>
              <a:t>Use validation test to </a:t>
            </a:r>
            <a:r>
              <a:rPr lang="en-US" sz="2400" b="1" dirty="0"/>
              <a:t>choose</a:t>
            </a:r>
            <a:r>
              <a:rPr lang="en-US" sz="2400" dirty="0"/>
              <a:t> </a:t>
            </a:r>
            <a:r>
              <a:rPr lang="en-US" sz="2400" b="1" dirty="0"/>
              <a:t>the best model</a:t>
            </a:r>
          </a:p>
          <a:p>
            <a:pPr>
              <a:spcBef>
                <a:spcPts val="600"/>
              </a:spcBef>
              <a:buFont typeface="Arial"/>
              <a:buChar char="•"/>
            </a:pPr>
            <a:r>
              <a:rPr lang="en-US" sz="2400" dirty="0"/>
              <a:t>Use test set only to </a:t>
            </a:r>
            <a:r>
              <a:rPr lang="en-US" sz="2400" b="1" dirty="0"/>
              <a:t>evaluate performance</a:t>
            </a:r>
            <a:endParaRPr lang="en-US" sz="2400" dirty="0"/>
          </a:p>
        </p:txBody>
      </p:sp>
      <p:sp>
        <p:nvSpPr>
          <p:cNvPr id="54276" name="Freeform 4"/>
          <p:cNvSpPr>
            <a:spLocks/>
          </p:cNvSpPr>
          <p:nvPr/>
        </p:nvSpPr>
        <p:spPr bwMode="auto">
          <a:xfrm>
            <a:off x="2667000" y="4038600"/>
            <a:ext cx="3733800" cy="1638300"/>
          </a:xfrm>
          <a:custGeom>
            <a:avLst/>
            <a:gdLst>
              <a:gd name="T0" fmla="*/ 0 w 2352"/>
              <a:gd name="T1" fmla="*/ 0 h 1032"/>
              <a:gd name="T2" fmla="*/ 576 w 2352"/>
              <a:gd name="T3" fmla="*/ 576 h 1032"/>
              <a:gd name="T4" fmla="*/ 1248 w 2352"/>
              <a:gd name="T5" fmla="*/ 864 h 1032"/>
              <a:gd name="T6" fmla="*/ 2016 w 2352"/>
              <a:gd name="T7" fmla="*/ 1008 h 1032"/>
              <a:gd name="T8" fmla="*/ 2352 w 2352"/>
              <a:gd name="T9" fmla="*/ 1008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52" h="1032">
                <a:moveTo>
                  <a:pt x="0" y="0"/>
                </a:moveTo>
                <a:cubicBezTo>
                  <a:pt x="184" y="216"/>
                  <a:pt x="368" y="432"/>
                  <a:pt x="576" y="576"/>
                </a:cubicBezTo>
                <a:cubicBezTo>
                  <a:pt x="784" y="720"/>
                  <a:pt x="1008" y="792"/>
                  <a:pt x="1248" y="864"/>
                </a:cubicBezTo>
                <a:cubicBezTo>
                  <a:pt x="1488" y="936"/>
                  <a:pt x="1832" y="984"/>
                  <a:pt x="2016" y="1008"/>
                </a:cubicBezTo>
                <a:cubicBezTo>
                  <a:pt x="2200" y="1032"/>
                  <a:pt x="2276" y="1020"/>
                  <a:pt x="2352" y="1008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77" name="Freeform 5"/>
          <p:cNvSpPr>
            <a:spLocks/>
          </p:cNvSpPr>
          <p:nvPr/>
        </p:nvSpPr>
        <p:spPr bwMode="auto">
          <a:xfrm>
            <a:off x="2667000" y="4038600"/>
            <a:ext cx="3733800" cy="1143000"/>
          </a:xfrm>
          <a:custGeom>
            <a:avLst/>
            <a:gdLst>
              <a:gd name="T0" fmla="*/ 0 w 2352"/>
              <a:gd name="T1" fmla="*/ 0 h 1024"/>
              <a:gd name="T2" fmla="*/ 480 w 2352"/>
              <a:gd name="T3" fmla="*/ 528 h 1024"/>
              <a:gd name="T4" fmla="*/ 1104 w 2352"/>
              <a:gd name="T5" fmla="*/ 912 h 1024"/>
              <a:gd name="T6" fmla="*/ 1920 w 2352"/>
              <a:gd name="T7" fmla="*/ 960 h 1024"/>
              <a:gd name="T8" fmla="*/ 2352 w 2352"/>
              <a:gd name="T9" fmla="*/ 528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52" h="1024">
                <a:moveTo>
                  <a:pt x="0" y="0"/>
                </a:moveTo>
                <a:cubicBezTo>
                  <a:pt x="148" y="188"/>
                  <a:pt x="296" y="376"/>
                  <a:pt x="480" y="528"/>
                </a:cubicBezTo>
                <a:cubicBezTo>
                  <a:pt x="664" y="680"/>
                  <a:pt x="864" y="840"/>
                  <a:pt x="1104" y="912"/>
                </a:cubicBezTo>
                <a:cubicBezTo>
                  <a:pt x="1344" y="984"/>
                  <a:pt x="1712" y="1024"/>
                  <a:pt x="1920" y="960"/>
                </a:cubicBezTo>
                <a:cubicBezTo>
                  <a:pt x="2128" y="896"/>
                  <a:pt x="2280" y="608"/>
                  <a:pt x="2352" y="528"/>
                </a:cubicBez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78" name="Line 6"/>
          <p:cNvSpPr>
            <a:spLocks noChangeShapeType="1"/>
          </p:cNvSpPr>
          <p:nvPr/>
        </p:nvSpPr>
        <p:spPr bwMode="auto">
          <a:xfrm>
            <a:off x="2667000" y="6096000"/>
            <a:ext cx="381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3565525" y="6143625"/>
            <a:ext cx="2538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Model complexity</a:t>
            </a:r>
          </a:p>
        </p:txBody>
      </p:sp>
      <p:sp>
        <p:nvSpPr>
          <p:cNvPr id="54280" name="Text Box 8"/>
          <p:cNvSpPr txBox="1">
            <a:spLocks noChangeArrowheads="1"/>
          </p:cNvSpPr>
          <p:nvPr/>
        </p:nvSpPr>
        <p:spPr bwMode="auto">
          <a:xfrm>
            <a:off x="4953000" y="5638800"/>
            <a:ext cx="1477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Training set loss</a:t>
            </a:r>
          </a:p>
        </p:txBody>
      </p:sp>
      <p:sp>
        <p:nvSpPr>
          <p:cNvPr id="54281" name="Text Box 9"/>
          <p:cNvSpPr txBox="1">
            <a:spLocks noChangeArrowheads="1"/>
          </p:cNvSpPr>
          <p:nvPr/>
        </p:nvSpPr>
        <p:spPr bwMode="auto">
          <a:xfrm>
            <a:off x="5638800" y="4114800"/>
            <a:ext cx="11826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Test set loss</a:t>
            </a:r>
          </a:p>
        </p:txBody>
      </p:sp>
      <p:sp>
        <p:nvSpPr>
          <p:cNvPr id="54282" name="Line 10"/>
          <p:cNvSpPr>
            <a:spLocks noChangeShapeType="1"/>
          </p:cNvSpPr>
          <p:nvPr/>
        </p:nvSpPr>
        <p:spPr bwMode="auto">
          <a:xfrm flipV="1">
            <a:off x="2667000" y="2895600"/>
            <a:ext cx="0" cy="320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3" name="Text Box 11"/>
          <p:cNvSpPr txBox="1">
            <a:spLocks noChangeArrowheads="1"/>
          </p:cNvSpPr>
          <p:nvPr/>
        </p:nvSpPr>
        <p:spPr bwMode="auto">
          <a:xfrm rot="16200000">
            <a:off x="2045653" y="4314745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54286" name="Rectangle 14"/>
          <p:cNvSpPr>
            <a:spLocks noChangeArrowheads="1"/>
          </p:cNvSpPr>
          <p:nvPr/>
        </p:nvSpPr>
        <p:spPr bwMode="auto">
          <a:xfrm>
            <a:off x="6121400" y="4816475"/>
            <a:ext cx="9652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Validation</a:t>
            </a:r>
          </a:p>
          <a:p>
            <a:r>
              <a:rPr lang="en-US" sz="1400"/>
              <a:t> set loss</a:t>
            </a:r>
          </a:p>
        </p:txBody>
      </p:sp>
      <p:sp>
        <p:nvSpPr>
          <p:cNvPr id="54289" name="Line 17"/>
          <p:cNvSpPr>
            <a:spLocks noChangeShapeType="1"/>
          </p:cNvSpPr>
          <p:nvPr/>
        </p:nvSpPr>
        <p:spPr bwMode="auto">
          <a:xfrm>
            <a:off x="5334000" y="38862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0" name="Rectangle 18"/>
          <p:cNvSpPr>
            <a:spLocks noChangeArrowheads="1"/>
          </p:cNvSpPr>
          <p:nvPr/>
        </p:nvSpPr>
        <p:spPr bwMode="auto">
          <a:xfrm>
            <a:off x="4419600" y="3429000"/>
            <a:ext cx="132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Stopping point</a:t>
            </a:r>
          </a:p>
        </p:txBody>
      </p:sp>
      <p:sp>
        <p:nvSpPr>
          <p:cNvPr id="54297" name="Freeform 25"/>
          <p:cNvSpPr>
            <a:spLocks/>
          </p:cNvSpPr>
          <p:nvPr/>
        </p:nvSpPr>
        <p:spPr bwMode="auto">
          <a:xfrm>
            <a:off x="2667000" y="4038600"/>
            <a:ext cx="3657600" cy="1244600"/>
          </a:xfrm>
          <a:custGeom>
            <a:avLst/>
            <a:gdLst>
              <a:gd name="T0" fmla="*/ 0 w 2304"/>
              <a:gd name="T1" fmla="*/ 0 h 784"/>
              <a:gd name="T2" fmla="*/ 816 w 2304"/>
              <a:gd name="T3" fmla="*/ 576 h 784"/>
              <a:gd name="T4" fmla="*/ 1536 w 2304"/>
              <a:gd name="T5" fmla="*/ 768 h 784"/>
              <a:gd name="T6" fmla="*/ 2016 w 2304"/>
              <a:gd name="T7" fmla="*/ 672 h 784"/>
              <a:gd name="T8" fmla="*/ 2304 w 2304"/>
              <a:gd name="T9" fmla="*/ 288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4" h="784">
                <a:moveTo>
                  <a:pt x="0" y="0"/>
                </a:moveTo>
                <a:cubicBezTo>
                  <a:pt x="280" y="224"/>
                  <a:pt x="560" y="448"/>
                  <a:pt x="816" y="576"/>
                </a:cubicBezTo>
                <a:cubicBezTo>
                  <a:pt x="1072" y="704"/>
                  <a:pt x="1336" y="752"/>
                  <a:pt x="1536" y="768"/>
                </a:cubicBezTo>
                <a:cubicBezTo>
                  <a:pt x="1736" y="784"/>
                  <a:pt x="1888" y="752"/>
                  <a:pt x="2016" y="672"/>
                </a:cubicBezTo>
                <a:cubicBezTo>
                  <a:pt x="2144" y="592"/>
                  <a:pt x="2224" y="440"/>
                  <a:pt x="2304" y="288"/>
                </a:cubicBez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726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Homework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762000"/>
            <a:ext cx="7772400" cy="5257800"/>
          </a:xfrm>
        </p:spPr>
        <p:txBody>
          <a:bodyPr/>
          <a:lstStyle/>
          <a:p>
            <a:r>
              <a:rPr lang="en-US" altLang="zh-CN" dirty="0"/>
              <a:t> Bag of visual words based image representation + SVM for image classification on the Caltech 256 dataset. </a:t>
            </a:r>
          </a:p>
          <a:p>
            <a:r>
              <a:rPr lang="en-US" altLang="zh-CN" dirty="0"/>
              <a:t>Spatial Pyramid Matching based image representation + SVM for image classification on the Caltech 256 dataset.</a:t>
            </a:r>
          </a:p>
          <a:p>
            <a:r>
              <a:rPr lang="en-US" altLang="zh-CN" dirty="0"/>
              <a:t>SVM: </a:t>
            </a:r>
            <a:r>
              <a:rPr lang="en-US" altLang="zh-CN" dirty="0" err="1"/>
              <a:t>LibSVM</a:t>
            </a:r>
            <a:r>
              <a:rPr lang="en-US" altLang="zh-CN" dirty="0"/>
              <a:t> (Linear kernel and Histogram Intersection kernel ) </a:t>
            </a:r>
          </a:p>
          <a:p>
            <a:r>
              <a:rPr lang="en-US" altLang="zh-CN" dirty="0"/>
              <a:t>Training number for each class: 15 30 45 60</a:t>
            </a:r>
          </a:p>
          <a:p>
            <a:r>
              <a:rPr lang="en-US" altLang="zh-CN" dirty="0"/>
              <a:t>Report + codes. </a:t>
            </a:r>
          </a:p>
          <a:p>
            <a:r>
              <a:rPr lang="en-US" altLang="zh-CN" dirty="0"/>
              <a:t>Report includes the accuracy, all the free-parameters used in your experiments.</a:t>
            </a:r>
          </a:p>
          <a:p>
            <a:r>
              <a:rPr lang="en-US" altLang="zh-CN" dirty="0"/>
              <a:t>Due date: March 28 (No extension)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6161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Bags of features</a:t>
            </a:r>
          </a:p>
        </p:txBody>
      </p:sp>
      <p:pic>
        <p:nvPicPr>
          <p:cNvPr id="17" name="Picture 2" descr="bag_jun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2738" y="2362200"/>
            <a:ext cx="3446462" cy="26130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8" name="Picture 4" descr="image_007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2362200"/>
            <a:ext cx="3903663" cy="262731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4419600" y="3321050"/>
            <a:ext cx="762000" cy="79375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4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sz="2400" dirty="0"/>
              <a:t>Extract local features</a:t>
            </a:r>
          </a:p>
          <a:p>
            <a:pPr marL="533400" indent="-533400">
              <a:buFontTx/>
              <a:buAutoNum type="arabicPeriod"/>
            </a:pPr>
            <a:r>
              <a:rPr lang="en-US" sz="2400" dirty="0"/>
              <a:t>Learn “visual vocabulary”</a:t>
            </a:r>
          </a:p>
          <a:p>
            <a:pPr marL="533400" indent="-533400">
              <a:buFontTx/>
              <a:buAutoNum type="arabicPeriod"/>
            </a:pPr>
            <a:r>
              <a:rPr lang="en-US" sz="2400" dirty="0"/>
              <a:t>Quantize local features using visual vocabulary </a:t>
            </a:r>
          </a:p>
          <a:p>
            <a:pPr marL="533400" indent="-533400">
              <a:buFontTx/>
              <a:buAutoNum type="arabicPeriod"/>
            </a:pPr>
            <a:r>
              <a:rPr lang="en-US" sz="2400" dirty="0"/>
              <a:t>Represent images by frequencies of “visual words” </a:t>
            </a:r>
          </a:p>
        </p:txBody>
      </p:sp>
      <p:grpSp>
        <p:nvGrpSpPr>
          <p:cNvPr id="18435" name="Group 4"/>
          <p:cNvGrpSpPr>
            <a:grpSpLocks/>
          </p:cNvGrpSpPr>
          <p:nvPr/>
        </p:nvGrpSpPr>
        <p:grpSpPr bwMode="auto">
          <a:xfrm>
            <a:off x="1066800" y="4899329"/>
            <a:ext cx="7162800" cy="1806271"/>
            <a:chOff x="144" y="1776"/>
            <a:chExt cx="5520" cy="1392"/>
          </a:xfrm>
        </p:grpSpPr>
        <p:sp>
          <p:nvSpPr>
            <p:cNvPr id="18437" name="Rectangle 5"/>
            <p:cNvSpPr>
              <a:spLocks noChangeArrowheads="1"/>
            </p:cNvSpPr>
            <p:nvPr/>
          </p:nvSpPr>
          <p:spPr bwMode="auto">
            <a:xfrm>
              <a:off x="4944" y="1776"/>
              <a:ext cx="96" cy="112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38" name="Rectangle 6"/>
            <p:cNvSpPr>
              <a:spLocks noChangeArrowheads="1"/>
            </p:cNvSpPr>
            <p:nvPr/>
          </p:nvSpPr>
          <p:spPr bwMode="auto">
            <a:xfrm>
              <a:off x="4320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39" name="Rectangle 7"/>
            <p:cNvSpPr>
              <a:spLocks noChangeArrowheads="1"/>
            </p:cNvSpPr>
            <p:nvPr/>
          </p:nvSpPr>
          <p:spPr bwMode="auto">
            <a:xfrm>
              <a:off x="4608" y="2592"/>
              <a:ext cx="96" cy="313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0" name="Rectangle 8"/>
            <p:cNvSpPr>
              <a:spLocks noChangeArrowheads="1"/>
            </p:cNvSpPr>
            <p:nvPr/>
          </p:nvSpPr>
          <p:spPr bwMode="auto">
            <a:xfrm>
              <a:off x="5328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1" name="Rectangle 9"/>
            <p:cNvSpPr>
              <a:spLocks noChangeArrowheads="1"/>
            </p:cNvSpPr>
            <p:nvPr/>
          </p:nvSpPr>
          <p:spPr bwMode="auto">
            <a:xfrm>
              <a:off x="2976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2" name="Rectangle 10"/>
            <p:cNvSpPr>
              <a:spLocks noChangeArrowheads="1"/>
            </p:cNvSpPr>
            <p:nvPr/>
          </p:nvSpPr>
          <p:spPr bwMode="auto">
            <a:xfrm>
              <a:off x="2400" y="2208"/>
              <a:ext cx="96" cy="72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3" name="Rectangle 11"/>
            <p:cNvSpPr>
              <a:spLocks noChangeArrowheads="1"/>
            </p:cNvSpPr>
            <p:nvPr/>
          </p:nvSpPr>
          <p:spPr bwMode="auto">
            <a:xfrm>
              <a:off x="2688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4" name="Rectangle 12"/>
            <p:cNvSpPr>
              <a:spLocks noChangeArrowheads="1"/>
            </p:cNvSpPr>
            <p:nvPr/>
          </p:nvSpPr>
          <p:spPr bwMode="auto">
            <a:xfrm>
              <a:off x="3408" y="2880"/>
              <a:ext cx="96" cy="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5" name="Rectangle 13"/>
            <p:cNvSpPr>
              <a:spLocks noChangeArrowheads="1"/>
            </p:cNvSpPr>
            <p:nvPr/>
          </p:nvSpPr>
          <p:spPr bwMode="auto">
            <a:xfrm>
              <a:off x="960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6" name="Rectangle 14"/>
            <p:cNvSpPr>
              <a:spLocks noChangeArrowheads="1"/>
            </p:cNvSpPr>
            <p:nvPr/>
          </p:nvSpPr>
          <p:spPr bwMode="auto">
            <a:xfrm>
              <a:off x="384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7" name="Rectangle 15"/>
            <p:cNvSpPr>
              <a:spLocks noChangeArrowheads="1"/>
            </p:cNvSpPr>
            <p:nvPr/>
          </p:nvSpPr>
          <p:spPr bwMode="auto">
            <a:xfrm>
              <a:off x="672" y="1897"/>
              <a:ext cx="96" cy="1008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8" name="Rectangle 16"/>
            <p:cNvSpPr>
              <a:spLocks noChangeArrowheads="1"/>
            </p:cNvSpPr>
            <p:nvPr/>
          </p:nvSpPr>
          <p:spPr bwMode="auto">
            <a:xfrm>
              <a:off x="1392" y="2185"/>
              <a:ext cx="96" cy="720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9" name="Line 17"/>
            <p:cNvSpPr>
              <a:spLocks noChangeShapeType="1"/>
            </p:cNvSpPr>
            <p:nvPr/>
          </p:nvSpPr>
          <p:spPr bwMode="auto">
            <a:xfrm>
              <a:off x="144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50" name="Line 18"/>
            <p:cNvSpPr>
              <a:spLocks noChangeShapeType="1"/>
            </p:cNvSpPr>
            <p:nvPr/>
          </p:nvSpPr>
          <p:spPr bwMode="auto">
            <a:xfrm flipV="1">
              <a:off x="144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8451" name="Picture 19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50569" t="17148" r="37727" b="76851"/>
            <a:stretch>
              <a:fillRect/>
            </a:stretch>
          </p:blipFill>
          <p:spPr bwMode="auto">
            <a:xfrm>
              <a:off x="1296" y="2963"/>
              <a:ext cx="240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52" name="Picture 20" descr="bicycle"/>
            <p:cNvPicPr>
              <a:picLocks noChangeAspect="1" noChangeArrowheads="1"/>
            </p:cNvPicPr>
            <p:nvPr/>
          </p:nvPicPr>
          <p:blipFill>
            <a:blip r:embed="rId4" cstate="print"/>
            <a:srcRect l="20000" r="55000" b="54236"/>
            <a:stretch>
              <a:fillRect/>
            </a:stretch>
          </p:blipFill>
          <p:spPr bwMode="auto">
            <a:xfrm>
              <a:off x="288" y="2953"/>
              <a:ext cx="197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53" name="Picture 21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49399" t="22293" r="38898" b="71706"/>
            <a:stretch>
              <a:fillRect/>
            </a:stretch>
          </p:blipFill>
          <p:spPr bwMode="auto">
            <a:xfrm>
              <a:off x="576" y="2953"/>
              <a:ext cx="240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54" name="Line 22"/>
            <p:cNvSpPr>
              <a:spLocks noChangeShapeType="1"/>
            </p:cNvSpPr>
            <p:nvPr/>
          </p:nvSpPr>
          <p:spPr bwMode="auto">
            <a:xfrm>
              <a:off x="4080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55" name="Line 23"/>
            <p:cNvSpPr>
              <a:spLocks noChangeShapeType="1"/>
            </p:cNvSpPr>
            <p:nvPr/>
          </p:nvSpPr>
          <p:spPr bwMode="auto">
            <a:xfrm flipV="1">
              <a:off x="4080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56" name="Line 24"/>
            <p:cNvSpPr>
              <a:spLocks noChangeShapeType="1"/>
            </p:cNvSpPr>
            <p:nvPr/>
          </p:nvSpPr>
          <p:spPr bwMode="auto">
            <a:xfrm>
              <a:off x="2160" y="2928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57" name="Line 25"/>
            <p:cNvSpPr>
              <a:spLocks noChangeShapeType="1"/>
            </p:cNvSpPr>
            <p:nvPr/>
          </p:nvSpPr>
          <p:spPr bwMode="auto">
            <a:xfrm flipV="1">
              <a:off x="2160" y="1824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8458" name="Picture 26" descr="violin"/>
            <p:cNvPicPr>
              <a:picLocks noChangeAspect="1" noChangeArrowheads="1"/>
            </p:cNvPicPr>
            <p:nvPr/>
          </p:nvPicPr>
          <p:blipFill>
            <a:blip r:embed="rId5" cstate="print"/>
            <a:srcRect t="76233"/>
            <a:stretch>
              <a:fillRect/>
            </a:stretch>
          </p:blipFill>
          <p:spPr bwMode="auto">
            <a:xfrm>
              <a:off x="864" y="2976"/>
              <a:ext cx="33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59" name="Picture 27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50569" t="17148" r="37727" b="76851"/>
            <a:stretch>
              <a:fillRect/>
            </a:stretch>
          </p:blipFill>
          <p:spPr bwMode="auto">
            <a:xfrm>
              <a:off x="3360" y="2963"/>
              <a:ext cx="240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60" name="Picture 28" descr="bicycle"/>
            <p:cNvPicPr>
              <a:picLocks noChangeAspect="1" noChangeArrowheads="1"/>
            </p:cNvPicPr>
            <p:nvPr/>
          </p:nvPicPr>
          <p:blipFill>
            <a:blip r:embed="rId4" cstate="print"/>
            <a:srcRect l="20000" r="55000" b="54236"/>
            <a:stretch>
              <a:fillRect/>
            </a:stretch>
          </p:blipFill>
          <p:spPr bwMode="auto">
            <a:xfrm>
              <a:off x="2304" y="2953"/>
              <a:ext cx="197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61" name="Picture 29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49399" t="22293" r="38898" b="71706"/>
            <a:stretch>
              <a:fillRect/>
            </a:stretch>
          </p:blipFill>
          <p:spPr bwMode="auto">
            <a:xfrm>
              <a:off x="2592" y="2976"/>
              <a:ext cx="240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62" name="Picture 30" descr="violin"/>
            <p:cNvPicPr>
              <a:picLocks noChangeAspect="1" noChangeArrowheads="1"/>
            </p:cNvPicPr>
            <p:nvPr/>
          </p:nvPicPr>
          <p:blipFill>
            <a:blip r:embed="rId5" cstate="print"/>
            <a:srcRect t="76233"/>
            <a:stretch>
              <a:fillRect/>
            </a:stretch>
          </p:blipFill>
          <p:spPr bwMode="auto">
            <a:xfrm>
              <a:off x="2832" y="2976"/>
              <a:ext cx="33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63" name="Picture 31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50569" t="17148" r="37727" b="76851"/>
            <a:stretch>
              <a:fillRect/>
            </a:stretch>
          </p:blipFill>
          <p:spPr bwMode="auto">
            <a:xfrm>
              <a:off x="5280" y="2963"/>
              <a:ext cx="240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64" name="Picture 32" descr="bicycle"/>
            <p:cNvPicPr>
              <a:picLocks noChangeAspect="1" noChangeArrowheads="1"/>
            </p:cNvPicPr>
            <p:nvPr/>
          </p:nvPicPr>
          <p:blipFill>
            <a:blip r:embed="rId4" cstate="print"/>
            <a:srcRect l="20000" r="55000" b="54236"/>
            <a:stretch>
              <a:fillRect/>
            </a:stretch>
          </p:blipFill>
          <p:spPr bwMode="auto">
            <a:xfrm>
              <a:off x="4224" y="2953"/>
              <a:ext cx="197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65" name="Picture 33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49399" t="22293" r="38898" b="71706"/>
            <a:stretch>
              <a:fillRect/>
            </a:stretch>
          </p:blipFill>
          <p:spPr bwMode="auto">
            <a:xfrm>
              <a:off x="4560" y="2953"/>
              <a:ext cx="240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66" name="Picture 34" descr="violin"/>
            <p:cNvPicPr>
              <a:picLocks noChangeAspect="1" noChangeArrowheads="1"/>
            </p:cNvPicPr>
            <p:nvPr/>
          </p:nvPicPr>
          <p:blipFill>
            <a:blip r:embed="rId5" cstate="print"/>
            <a:srcRect t="76233"/>
            <a:stretch>
              <a:fillRect/>
            </a:stretch>
          </p:blipFill>
          <p:spPr bwMode="auto">
            <a:xfrm>
              <a:off x="4848" y="2976"/>
              <a:ext cx="33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077200" cy="838200"/>
          </a:xfrm>
        </p:spPr>
        <p:txBody>
          <a:bodyPr/>
          <a:lstStyle/>
          <a:p>
            <a:r>
              <a:rPr lang="en-US" dirty="0"/>
              <a:t>Traditional features: Bags-of-features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219200" y="2805112"/>
            <a:ext cx="6934200" cy="1919287"/>
            <a:chOff x="304800" y="2362200"/>
            <a:chExt cx="8534400" cy="2362200"/>
          </a:xfrm>
        </p:grpSpPr>
        <p:grpSp>
          <p:nvGrpSpPr>
            <p:cNvPr id="36" name="Group 54"/>
            <p:cNvGrpSpPr>
              <a:grpSpLocks/>
            </p:cNvGrpSpPr>
            <p:nvPr/>
          </p:nvGrpSpPr>
          <p:grpSpPr bwMode="auto">
            <a:xfrm>
              <a:off x="609602" y="2514592"/>
              <a:ext cx="1547814" cy="2000247"/>
              <a:chOff x="288" y="2928"/>
              <a:chExt cx="864" cy="1116"/>
            </a:xfrm>
          </p:grpSpPr>
          <p:pic>
            <p:nvPicPr>
              <p:cNvPr id="52" name="Picture 55" descr="ermine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9399" t="22293" r="38898" b="71706"/>
              <a:stretch>
                <a:fillRect/>
              </a:stretch>
            </p:blipFill>
            <p:spPr bwMode="auto">
              <a:xfrm>
                <a:off x="720" y="3216"/>
                <a:ext cx="288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3" name="Picture 56" descr="ermine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57591" t="4288" r="29535" b="88853"/>
              <a:stretch>
                <a:fillRect/>
              </a:stretch>
            </p:blipFill>
            <p:spPr bwMode="auto">
              <a:xfrm>
                <a:off x="864" y="3504"/>
                <a:ext cx="288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57" descr="ermine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58762" t="14577" r="31876" b="79422"/>
              <a:stretch>
                <a:fillRect/>
              </a:stretch>
            </p:blipFill>
            <p:spPr bwMode="auto">
              <a:xfrm>
                <a:off x="384" y="3504"/>
                <a:ext cx="288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58" descr="ermine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58762" t="27437" r="31876" b="67418"/>
              <a:stretch>
                <a:fillRect/>
              </a:stretch>
            </p:blipFill>
            <p:spPr bwMode="auto">
              <a:xfrm>
                <a:off x="288" y="3216"/>
                <a:ext cx="288" cy="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6" name="Picture 59" descr="ermine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59932" t="23151" r="31876" b="71706"/>
              <a:stretch>
                <a:fillRect/>
              </a:stretch>
            </p:blipFill>
            <p:spPr bwMode="auto">
              <a:xfrm>
                <a:off x="624" y="2928"/>
                <a:ext cx="288" cy="2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7" name="Picture 60" descr="ermine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50569" t="17148" r="37727" b="76851"/>
              <a:stretch>
                <a:fillRect/>
              </a:stretch>
            </p:blipFill>
            <p:spPr bwMode="auto">
              <a:xfrm>
                <a:off x="768" y="3792"/>
                <a:ext cx="360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37" name="Picture 62" descr="bicycle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7500" t="75458"/>
            <a:stretch>
              <a:fillRect/>
            </a:stretch>
          </p:blipFill>
          <p:spPr bwMode="auto">
            <a:xfrm>
              <a:off x="3352800" y="3511550"/>
              <a:ext cx="782638" cy="354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63" descr="bicycle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001" t="49956" r="42499" b="16507"/>
            <a:stretch>
              <a:fillRect/>
            </a:stretch>
          </p:blipFill>
          <p:spPr bwMode="auto">
            <a:xfrm>
              <a:off x="4862513" y="3670300"/>
              <a:ext cx="568325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64" descr="bicycle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3188" r="60001"/>
            <a:stretch>
              <a:fillRect/>
            </a:stretch>
          </p:blipFill>
          <p:spPr bwMode="auto">
            <a:xfrm>
              <a:off x="3744913" y="2667000"/>
              <a:ext cx="695325" cy="692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65" descr="bicycle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2500" t="20612" r="22501" b="37468"/>
            <a:stretch>
              <a:fillRect/>
            </a:stretch>
          </p:blipFill>
          <p:spPr bwMode="auto">
            <a:xfrm>
              <a:off x="4600575" y="2974975"/>
              <a:ext cx="782638" cy="434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66" descr="bicycle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000" r="55000" b="54236"/>
            <a:stretch>
              <a:fillRect/>
            </a:stretch>
          </p:blipFill>
          <p:spPr bwMode="auto">
            <a:xfrm>
              <a:off x="4167188" y="3670300"/>
              <a:ext cx="515937" cy="563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67" descr="violin"/>
            <p:cNvPicPr>
              <a:picLocks noChangeAspect="1" noChangeArrowheads="1"/>
            </p:cNvPicPr>
            <p:nvPr/>
          </p:nvPicPr>
          <p:blipFill>
            <a:blip r:embed="rId5" cstate="print"/>
            <a:srcRect l="35715" t="2991" r="21428" b="71085"/>
            <a:stretch>
              <a:fillRect/>
            </a:stretch>
          </p:blipFill>
          <p:spPr bwMode="auto">
            <a:xfrm>
              <a:off x="7086600" y="3962400"/>
              <a:ext cx="401638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3" name="Group 68"/>
            <p:cNvGrpSpPr>
              <a:grpSpLocks/>
            </p:cNvGrpSpPr>
            <p:nvPr/>
          </p:nvGrpSpPr>
          <p:grpSpPr bwMode="auto">
            <a:xfrm>
              <a:off x="6738936" y="2651125"/>
              <a:ext cx="2024062" cy="1704975"/>
              <a:chOff x="4416" y="3072"/>
              <a:chExt cx="1035" cy="872"/>
            </a:xfrm>
          </p:grpSpPr>
          <p:pic>
            <p:nvPicPr>
              <p:cNvPr id="47" name="Picture 69" descr="violin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26286" b="52684"/>
              <a:stretch>
                <a:fillRect/>
              </a:stretch>
            </p:blipFill>
            <p:spPr bwMode="auto">
              <a:xfrm>
                <a:off x="4752" y="3600"/>
                <a:ext cx="377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8" name="Picture 70" descr="violin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50055" b="26286"/>
              <a:stretch>
                <a:fillRect/>
              </a:stretch>
            </p:blipFill>
            <p:spPr bwMode="auto">
              <a:xfrm>
                <a:off x="5040" y="3360"/>
                <a:ext cx="411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" name="Picture 71" descr="violin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76233"/>
              <a:stretch>
                <a:fillRect/>
              </a:stretch>
            </p:blipFill>
            <p:spPr bwMode="auto">
              <a:xfrm>
                <a:off x="4560" y="3408"/>
                <a:ext cx="446" cy="1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0" name="Picture 72" descr="violin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56544" t="49945" r="-523" b="18510"/>
              <a:stretch>
                <a:fillRect/>
              </a:stretch>
            </p:blipFill>
            <p:spPr bwMode="auto">
              <a:xfrm>
                <a:off x="4416" y="3456"/>
                <a:ext cx="211" cy="3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1" name="Picture 73" descr="violin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31544" b="47426"/>
              <a:stretch>
                <a:fillRect/>
              </a:stretch>
            </p:blipFill>
            <p:spPr bwMode="auto">
              <a:xfrm>
                <a:off x="4608" y="3072"/>
                <a:ext cx="480" cy="2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4" name="Rectangle 74"/>
            <p:cNvSpPr>
              <a:spLocks noChangeArrowheads="1"/>
            </p:cNvSpPr>
            <p:nvPr/>
          </p:nvSpPr>
          <p:spPr bwMode="auto">
            <a:xfrm>
              <a:off x="304800" y="2362200"/>
              <a:ext cx="2133600" cy="2362200"/>
            </a:xfrm>
            <a:prstGeom prst="rect">
              <a:avLst/>
            </a:prstGeom>
            <a:noFill/>
            <a:ln w="38100">
              <a:solidFill>
                <a:srgbClr val="864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75"/>
            <p:cNvSpPr>
              <a:spLocks noChangeArrowheads="1"/>
            </p:cNvSpPr>
            <p:nvPr/>
          </p:nvSpPr>
          <p:spPr bwMode="auto">
            <a:xfrm>
              <a:off x="3200400" y="2362200"/>
              <a:ext cx="2438400" cy="2362200"/>
            </a:xfrm>
            <a:prstGeom prst="rect">
              <a:avLst/>
            </a:prstGeom>
            <a:noFill/>
            <a:ln w="38100">
              <a:solidFill>
                <a:srgbClr val="864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76"/>
            <p:cNvSpPr>
              <a:spLocks noChangeArrowheads="1"/>
            </p:cNvSpPr>
            <p:nvPr/>
          </p:nvSpPr>
          <p:spPr bwMode="auto">
            <a:xfrm>
              <a:off x="6400800" y="2362200"/>
              <a:ext cx="2438400" cy="2362200"/>
            </a:xfrm>
            <a:prstGeom prst="rect">
              <a:avLst/>
            </a:prstGeom>
            <a:noFill/>
            <a:ln w="38100">
              <a:solidFill>
                <a:srgbClr val="864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6630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9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1. Local feature extraction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Sample patches and extract descriptors</a:t>
            </a:r>
          </a:p>
        </p:txBody>
      </p:sp>
      <p:pic>
        <p:nvPicPr>
          <p:cNvPr id="18" name="Picture 1035" descr="C:\Documents and Settings\Lana\My Documents\work\presentations\burma_patches.jp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514600"/>
            <a:ext cx="3786345" cy="2740551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9" name="Picture 1036" descr="C:\Documents and Settings\Lana\My Documents\work\presentations\badgers_color2_ellipses.jp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24255" y="2514600"/>
            <a:ext cx="3786345" cy="2740551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202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2"/>
          <p:cNvGrpSpPr>
            <a:grpSpLocks/>
          </p:cNvGrpSpPr>
          <p:nvPr/>
        </p:nvGrpSpPr>
        <p:grpSpPr bwMode="auto"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24645" name="AutoShape 3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6" name="Line 4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7" name="Line 5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8" name="Line 6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9" name="Line 7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50" name="Line 8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4579" name="Line 9"/>
          <p:cNvSpPr>
            <a:spLocks noChangeShapeType="1"/>
          </p:cNvSpPr>
          <p:nvPr/>
        </p:nvSpPr>
        <p:spPr bwMode="auto">
          <a:xfrm flipV="1">
            <a:off x="762000" y="3200400"/>
            <a:ext cx="0" cy="30416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Line 10"/>
          <p:cNvSpPr>
            <a:spLocks noChangeShapeType="1"/>
          </p:cNvSpPr>
          <p:nvPr/>
        </p:nvSpPr>
        <p:spPr bwMode="auto">
          <a:xfrm>
            <a:off x="762000" y="62420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Line 11"/>
          <p:cNvSpPr>
            <a:spLocks noChangeShapeType="1"/>
          </p:cNvSpPr>
          <p:nvPr/>
        </p:nvSpPr>
        <p:spPr bwMode="auto">
          <a:xfrm flipV="1">
            <a:off x="762000" y="45640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Oval 12"/>
          <p:cNvSpPr>
            <a:spLocks noChangeAspect="1" noChangeArrowheads="1"/>
          </p:cNvSpPr>
          <p:nvPr/>
        </p:nvSpPr>
        <p:spPr bwMode="auto">
          <a:xfrm>
            <a:off x="1712913" y="47974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Oval 13"/>
          <p:cNvSpPr>
            <a:spLocks noChangeAspect="1" noChangeArrowheads="1"/>
          </p:cNvSpPr>
          <p:nvPr/>
        </p:nvSpPr>
        <p:spPr bwMode="auto">
          <a:xfrm>
            <a:off x="1865313" y="49498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Oval 14"/>
          <p:cNvSpPr>
            <a:spLocks noChangeAspect="1" noChangeArrowheads="1"/>
          </p:cNvSpPr>
          <p:nvPr/>
        </p:nvSpPr>
        <p:spPr bwMode="auto">
          <a:xfrm>
            <a:off x="13716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Oval 15"/>
          <p:cNvSpPr>
            <a:spLocks noChangeAspect="1" noChangeArrowheads="1"/>
          </p:cNvSpPr>
          <p:nvPr/>
        </p:nvSpPr>
        <p:spPr bwMode="auto">
          <a:xfrm>
            <a:off x="1676400" y="5181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Oval 16"/>
          <p:cNvSpPr>
            <a:spLocks noChangeAspect="1" noChangeArrowheads="1"/>
          </p:cNvSpPr>
          <p:nvPr/>
        </p:nvSpPr>
        <p:spPr bwMode="auto">
          <a:xfrm>
            <a:off x="1447800" y="5105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Oval 17"/>
          <p:cNvSpPr>
            <a:spLocks noChangeAspect="1" noChangeArrowheads="1"/>
          </p:cNvSpPr>
          <p:nvPr/>
        </p:nvSpPr>
        <p:spPr bwMode="auto">
          <a:xfrm>
            <a:off x="2743200" y="3733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Oval 18"/>
          <p:cNvSpPr>
            <a:spLocks noChangeAspect="1" noChangeArrowheads="1"/>
          </p:cNvSpPr>
          <p:nvPr/>
        </p:nvSpPr>
        <p:spPr bwMode="auto">
          <a:xfrm>
            <a:off x="2667000" y="4343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Oval 19"/>
          <p:cNvSpPr>
            <a:spLocks noChangeAspect="1" noChangeArrowheads="1"/>
          </p:cNvSpPr>
          <p:nvPr/>
        </p:nvSpPr>
        <p:spPr bwMode="auto">
          <a:xfrm>
            <a:off x="24384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Oval 20"/>
          <p:cNvSpPr>
            <a:spLocks noChangeAspect="1" noChangeArrowheads="1"/>
          </p:cNvSpPr>
          <p:nvPr/>
        </p:nvSpPr>
        <p:spPr bwMode="auto">
          <a:xfrm>
            <a:off x="27432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Oval 21"/>
          <p:cNvSpPr>
            <a:spLocks noChangeAspect="1" noChangeArrowheads="1"/>
          </p:cNvSpPr>
          <p:nvPr/>
        </p:nvSpPr>
        <p:spPr bwMode="auto">
          <a:xfrm>
            <a:off x="22098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2" name="Oval 22"/>
          <p:cNvSpPr>
            <a:spLocks noChangeAspect="1" noChangeArrowheads="1"/>
          </p:cNvSpPr>
          <p:nvPr/>
        </p:nvSpPr>
        <p:spPr bwMode="auto">
          <a:xfrm>
            <a:off x="1524000" y="4495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Oval 23"/>
          <p:cNvSpPr>
            <a:spLocks noChangeAspect="1" noChangeArrowheads="1"/>
          </p:cNvSpPr>
          <p:nvPr/>
        </p:nvSpPr>
        <p:spPr bwMode="auto">
          <a:xfrm>
            <a:off x="3581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Oval 24"/>
          <p:cNvSpPr>
            <a:spLocks noChangeAspect="1" noChangeArrowheads="1"/>
          </p:cNvSpPr>
          <p:nvPr/>
        </p:nvSpPr>
        <p:spPr bwMode="auto">
          <a:xfrm>
            <a:off x="3429000" y="5486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5" name="Oval 25"/>
          <p:cNvSpPr>
            <a:spLocks noChangeAspect="1" noChangeArrowheads="1"/>
          </p:cNvSpPr>
          <p:nvPr/>
        </p:nvSpPr>
        <p:spPr bwMode="auto">
          <a:xfrm>
            <a:off x="3200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596" name="Group 26"/>
          <p:cNvGrpSpPr>
            <a:grpSpLocks/>
          </p:cNvGrpSpPr>
          <p:nvPr/>
        </p:nvGrpSpPr>
        <p:grpSpPr bwMode="auto">
          <a:xfrm>
            <a:off x="1654175" y="1362075"/>
            <a:ext cx="555625" cy="1000125"/>
            <a:chOff x="2532" y="1542"/>
            <a:chExt cx="184" cy="332"/>
          </a:xfrm>
        </p:grpSpPr>
        <p:sp>
          <p:nvSpPr>
            <p:cNvPr id="24639" name="AutoShape 27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0" name="Line 28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1" name="Line 29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2" name="Line 30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3" name="Line 31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4" name="Line 32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4597" name="Group 33"/>
          <p:cNvGrpSpPr>
            <a:grpSpLocks/>
          </p:cNvGrpSpPr>
          <p:nvPr/>
        </p:nvGrpSpPr>
        <p:grpSpPr bwMode="auto">
          <a:xfrm>
            <a:off x="2339975" y="1371600"/>
            <a:ext cx="555625" cy="1000125"/>
            <a:chOff x="2532" y="1542"/>
            <a:chExt cx="184" cy="332"/>
          </a:xfrm>
        </p:grpSpPr>
        <p:sp>
          <p:nvSpPr>
            <p:cNvPr id="24633" name="AutoShape 34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34" name="Line 35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5" name="Line 36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6" name="Line 37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7" name="Line 38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8" name="Line 39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4598" name="Group 40"/>
          <p:cNvGrpSpPr>
            <a:grpSpLocks/>
          </p:cNvGrpSpPr>
          <p:nvPr/>
        </p:nvGrpSpPr>
        <p:grpSpPr bwMode="auto">
          <a:xfrm>
            <a:off x="3025775" y="1371600"/>
            <a:ext cx="555625" cy="1000125"/>
            <a:chOff x="2532" y="1542"/>
            <a:chExt cx="184" cy="332"/>
          </a:xfrm>
        </p:grpSpPr>
        <p:sp>
          <p:nvSpPr>
            <p:cNvPr id="24627" name="AutoShape 41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28" name="Line 42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29" name="Line 43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0" name="Line 44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1" name="Line 45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2" name="Line 46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82735" name="Rectangle 4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2. Learning the visual vocabulary</a:t>
            </a:r>
          </a:p>
        </p:txBody>
      </p:sp>
      <p:sp>
        <p:nvSpPr>
          <p:cNvPr id="24600" name="Freeform 48"/>
          <p:cNvSpPr>
            <a:spLocks/>
          </p:cNvSpPr>
          <p:nvPr/>
        </p:nvSpPr>
        <p:spPr bwMode="auto">
          <a:xfrm>
            <a:off x="1866900" y="2438400"/>
            <a:ext cx="800100" cy="1295400"/>
          </a:xfrm>
          <a:custGeom>
            <a:avLst/>
            <a:gdLst>
              <a:gd name="T0" fmla="*/ 2147483647 w 504"/>
              <a:gd name="T1" fmla="*/ 0 h 816"/>
              <a:gd name="T2" fmla="*/ 2147483647 w 504"/>
              <a:gd name="T3" fmla="*/ 2147483647 h 816"/>
              <a:gd name="T4" fmla="*/ 2147483647 w 504"/>
              <a:gd name="T5" fmla="*/ 2147483647 h 816"/>
              <a:gd name="T6" fmla="*/ 0 60000 65536"/>
              <a:gd name="T7" fmla="*/ 0 60000 65536"/>
              <a:gd name="T8" fmla="*/ 0 60000 65536"/>
              <a:gd name="T9" fmla="*/ 0 w 504"/>
              <a:gd name="T10" fmla="*/ 0 h 816"/>
              <a:gd name="T11" fmla="*/ 504 w 504"/>
              <a:gd name="T12" fmla="*/ 816 h 8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4" h="816">
                <a:moveTo>
                  <a:pt x="72" y="0"/>
                </a:moveTo>
                <a:cubicBezTo>
                  <a:pt x="36" y="124"/>
                  <a:pt x="0" y="248"/>
                  <a:pt x="72" y="384"/>
                </a:cubicBezTo>
                <a:cubicBezTo>
                  <a:pt x="144" y="520"/>
                  <a:pt x="324" y="668"/>
                  <a:pt x="504" y="816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1" name="Freeform 49"/>
          <p:cNvSpPr>
            <a:spLocks/>
          </p:cNvSpPr>
          <p:nvPr/>
        </p:nvSpPr>
        <p:spPr bwMode="auto">
          <a:xfrm>
            <a:off x="2057400" y="2514600"/>
            <a:ext cx="1320800" cy="2997200"/>
          </a:xfrm>
          <a:custGeom>
            <a:avLst/>
            <a:gdLst>
              <a:gd name="T0" fmla="*/ 2147483647 w 832"/>
              <a:gd name="T1" fmla="*/ 0 h 1888"/>
              <a:gd name="T2" fmla="*/ 2147483647 w 832"/>
              <a:gd name="T3" fmla="*/ 2147483647 h 1888"/>
              <a:gd name="T4" fmla="*/ 2147483647 w 832"/>
              <a:gd name="T5" fmla="*/ 2147483647 h 1888"/>
              <a:gd name="T6" fmla="*/ 0 w 832"/>
              <a:gd name="T7" fmla="*/ 2147483647 h 1888"/>
              <a:gd name="T8" fmla="*/ 0 60000 65536"/>
              <a:gd name="T9" fmla="*/ 0 60000 65536"/>
              <a:gd name="T10" fmla="*/ 0 60000 65536"/>
              <a:gd name="T11" fmla="*/ 0 60000 65536"/>
              <a:gd name="T12" fmla="*/ 0 w 832"/>
              <a:gd name="T13" fmla="*/ 0 h 1888"/>
              <a:gd name="T14" fmla="*/ 832 w 832"/>
              <a:gd name="T15" fmla="*/ 1888 h 18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32" h="1888">
                <a:moveTo>
                  <a:pt x="432" y="0"/>
                </a:moveTo>
                <a:cubicBezTo>
                  <a:pt x="632" y="472"/>
                  <a:pt x="832" y="944"/>
                  <a:pt x="816" y="1248"/>
                </a:cubicBezTo>
                <a:cubicBezTo>
                  <a:pt x="800" y="1552"/>
                  <a:pt x="472" y="1760"/>
                  <a:pt x="336" y="1824"/>
                </a:cubicBezTo>
                <a:cubicBezTo>
                  <a:pt x="200" y="1888"/>
                  <a:pt x="100" y="1760"/>
                  <a:pt x="0" y="1632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2" name="Freeform 50"/>
          <p:cNvSpPr>
            <a:spLocks/>
          </p:cNvSpPr>
          <p:nvPr/>
        </p:nvSpPr>
        <p:spPr bwMode="auto">
          <a:xfrm>
            <a:off x="3352800" y="2514600"/>
            <a:ext cx="990600" cy="3124200"/>
          </a:xfrm>
          <a:custGeom>
            <a:avLst/>
            <a:gdLst>
              <a:gd name="T0" fmla="*/ 0 w 624"/>
              <a:gd name="T1" fmla="*/ 0 h 1968"/>
              <a:gd name="T2" fmla="*/ 2147483647 w 624"/>
              <a:gd name="T3" fmla="*/ 2147483647 h 1968"/>
              <a:gd name="T4" fmla="*/ 2147483647 w 624"/>
              <a:gd name="T5" fmla="*/ 2147483647 h 1968"/>
              <a:gd name="T6" fmla="*/ 0 60000 65536"/>
              <a:gd name="T7" fmla="*/ 0 60000 65536"/>
              <a:gd name="T8" fmla="*/ 0 60000 65536"/>
              <a:gd name="T9" fmla="*/ 0 w 624"/>
              <a:gd name="T10" fmla="*/ 0 h 1968"/>
              <a:gd name="T11" fmla="*/ 624 w 624"/>
              <a:gd name="T12" fmla="*/ 1968 h 19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968">
                <a:moveTo>
                  <a:pt x="0" y="0"/>
                </a:moveTo>
                <a:cubicBezTo>
                  <a:pt x="264" y="220"/>
                  <a:pt x="528" y="440"/>
                  <a:pt x="576" y="768"/>
                </a:cubicBezTo>
                <a:cubicBezTo>
                  <a:pt x="624" y="1096"/>
                  <a:pt x="456" y="1532"/>
                  <a:pt x="288" y="1968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3" name="Freeform 51"/>
          <p:cNvSpPr>
            <a:spLocks/>
          </p:cNvSpPr>
          <p:nvPr/>
        </p:nvSpPr>
        <p:spPr bwMode="auto">
          <a:xfrm>
            <a:off x="304800" y="2362200"/>
            <a:ext cx="1295400" cy="2057400"/>
          </a:xfrm>
          <a:custGeom>
            <a:avLst/>
            <a:gdLst>
              <a:gd name="T0" fmla="*/ 2147483647 w 816"/>
              <a:gd name="T1" fmla="*/ 0 h 1296"/>
              <a:gd name="T2" fmla="*/ 0 w 816"/>
              <a:gd name="T3" fmla="*/ 2147483647 h 1296"/>
              <a:gd name="T4" fmla="*/ 2147483647 w 816"/>
              <a:gd name="T5" fmla="*/ 2147483647 h 1296"/>
              <a:gd name="T6" fmla="*/ 2147483647 w 816"/>
              <a:gd name="T7" fmla="*/ 2147483647 h 1296"/>
              <a:gd name="T8" fmla="*/ 0 60000 65536"/>
              <a:gd name="T9" fmla="*/ 0 60000 65536"/>
              <a:gd name="T10" fmla="*/ 0 60000 65536"/>
              <a:gd name="T11" fmla="*/ 0 60000 65536"/>
              <a:gd name="T12" fmla="*/ 0 w 816"/>
              <a:gd name="T13" fmla="*/ 0 h 1296"/>
              <a:gd name="T14" fmla="*/ 816 w 816"/>
              <a:gd name="T15" fmla="*/ 1296 h 12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6" h="1296">
                <a:moveTo>
                  <a:pt x="624" y="0"/>
                </a:moveTo>
                <a:cubicBezTo>
                  <a:pt x="312" y="180"/>
                  <a:pt x="0" y="360"/>
                  <a:pt x="0" y="528"/>
                </a:cubicBezTo>
                <a:cubicBezTo>
                  <a:pt x="0" y="696"/>
                  <a:pt x="488" y="880"/>
                  <a:pt x="624" y="1008"/>
                </a:cubicBezTo>
                <a:cubicBezTo>
                  <a:pt x="760" y="1136"/>
                  <a:pt x="788" y="1216"/>
                  <a:pt x="816" y="1296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4604" name="Group 52"/>
          <p:cNvGrpSpPr>
            <a:grpSpLocks/>
          </p:cNvGrpSpPr>
          <p:nvPr/>
        </p:nvGrpSpPr>
        <p:grpSpPr bwMode="auto">
          <a:xfrm>
            <a:off x="1654175" y="1362075"/>
            <a:ext cx="2578100" cy="1009650"/>
            <a:chOff x="1042" y="858"/>
            <a:chExt cx="1624" cy="636"/>
          </a:xfrm>
        </p:grpSpPr>
        <p:grpSp>
          <p:nvGrpSpPr>
            <p:cNvPr id="24605" name="Group 53"/>
            <p:cNvGrpSpPr>
              <a:grpSpLocks/>
            </p:cNvGrpSpPr>
            <p:nvPr/>
          </p:nvGrpSpPr>
          <p:grpSpPr bwMode="auto"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24621" name="AutoShape 54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22" name="Line 55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23" name="Line 56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24" name="Line 57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25" name="Line 58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26" name="Line 59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4606" name="Group 60"/>
            <p:cNvGrpSpPr>
              <a:grpSpLocks/>
            </p:cNvGrpSpPr>
            <p:nvPr/>
          </p:nvGrpSpPr>
          <p:grpSpPr bwMode="auto"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24615" name="AutoShape 61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16" name="Line 62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7" name="Line 63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8" name="Line 64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9" name="Line 65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20" name="Line 66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4607" name="Group 67"/>
            <p:cNvGrpSpPr>
              <a:grpSpLocks/>
            </p:cNvGrpSpPr>
            <p:nvPr/>
          </p:nvGrpSpPr>
          <p:grpSpPr bwMode="auto"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24609" name="AutoShape 68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10" name="Line 69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1" name="Line 70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2" name="Line 71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3" name="Line 72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4" name="Line 73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4608" name="Text Box 74"/>
            <p:cNvSpPr txBox="1">
              <a:spLocks noChangeArrowheads="1"/>
            </p:cNvSpPr>
            <p:nvPr/>
          </p:nvSpPr>
          <p:spPr bwMode="auto">
            <a:xfrm>
              <a:off x="2294" y="922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3200">
                  <a:solidFill>
                    <a:srgbClr val="000099"/>
                  </a:solidFill>
                </a:rPr>
                <a:t>…</a:t>
              </a:r>
            </a:p>
          </p:txBody>
        </p:sp>
      </p:grpSp>
      <p:sp>
        <p:nvSpPr>
          <p:cNvPr id="75" name="Text Box 17"/>
          <p:cNvSpPr txBox="1">
            <a:spLocks noChangeArrowheads="1"/>
          </p:cNvSpPr>
          <p:nvPr/>
        </p:nvSpPr>
        <p:spPr bwMode="auto">
          <a:xfrm>
            <a:off x="6796088" y="6500813"/>
            <a:ext cx="22717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/>
              <a:t>Slide credit: Josef Sivic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0" y="2667000"/>
            <a:ext cx="411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Extracted descriptors from the training set</a:t>
            </a:r>
          </a:p>
        </p:txBody>
      </p:sp>
    </p:spTree>
    <p:extLst>
      <p:ext uri="{BB962C8B-B14F-4D97-AF65-F5344CB8AC3E}">
        <p14:creationId xmlns:p14="http://schemas.microsoft.com/office/powerpoint/2010/main" val="15475193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12.6|27.5|33.6|29.7"/>
</p:tagLst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27234</TotalTime>
  <Words>1912</Words>
  <Application>Microsoft Office PowerPoint</Application>
  <PresentationFormat>全屏显示(4:3)</PresentationFormat>
  <Paragraphs>377</Paragraphs>
  <Slides>52</Slides>
  <Notes>40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7" baseType="lpstr">
      <vt:lpstr>Adobe Caslon Pro</vt:lpstr>
      <vt:lpstr>cmmi10</vt:lpstr>
      <vt:lpstr>cmr10</vt:lpstr>
      <vt:lpstr>ETH Light</vt:lpstr>
      <vt:lpstr>ＭＳ Ｐゴシック</vt:lpstr>
      <vt:lpstr>宋体</vt:lpstr>
      <vt:lpstr>Arial</vt:lpstr>
      <vt:lpstr>Cambria Math</vt:lpstr>
      <vt:lpstr>Courier New</vt:lpstr>
      <vt:lpstr>Symbol</vt:lpstr>
      <vt:lpstr>Times New Roman</vt:lpstr>
      <vt:lpstr>Wingdings</vt:lpstr>
      <vt:lpstr>Blank Presentation</vt:lpstr>
      <vt:lpstr>1_Default Design</vt:lpstr>
      <vt:lpstr>Equation</vt:lpstr>
      <vt:lpstr>Image classification</vt:lpstr>
      <vt:lpstr>The statistical learning framework</vt:lpstr>
      <vt:lpstr>The statistical learning framework</vt:lpstr>
      <vt:lpstr>Steps</vt:lpstr>
      <vt:lpstr>Traditional recognition pipeline</vt:lpstr>
      <vt:lpstr>Bags of features</vt:lpstr>
      <vt:lpstr>Traditional features: Bags-of-features</vt:lpstr>
      <vt:lpstr>1. Local feature extraction</vt:lpstr>
      <vt:lpstr>2. Learning the visual vocabulary</vt:lpstr>
      <vt:lpstr>2. Learning the visual vocabulary</vt:lpstr>
      <vt:lpstr>2. Learning the visual vocabulary</vt:lpstr>
      <vt:lpstr>Review: K-means clustering</vt:lpstr>
      <vt:lpstr>Example visual vocabulary</vt:lpstr>
      <vt:lpstr>Bag-of-features steps</vt:lpstr>
      <vt:lpstr>Bag-of-(Visual)Words (BoW) model: </vt:lpstr>
      <vt:lpstr>Bags of features: Motivation</vt:lpstr>
      <vt:lpstr>Bags of features: Motivation</vt:lpstr>
      <vt:lpstr>Bags of features: Motivation</vt:lpstr>
      <vt:lpstr>Bags of features: Motivation</vt:lpstr>
      <vt:lpstr>Spatial pyramids</vt:lpstr>
      <vt:lpstr>Spatial pyramids</vt:lpstr>
      <vt:lpstr>Spatial pyramids</vt:lpstr>
      <vt:lpstr>Spatial pyramids</vt:lpstr>
      <vt:lpstr>Spatial pyramids</vt:lpstr>
      <vt:lpstr>Traditional recognition pipeline</vt:lpstr>
      <vt:lpstr>Classifiers: Nearest neighbor</vt:lpstr>
      <vt:lpstr>K-nearest neighbor classifier</vt:lpstr>
      <vt:lpstr>K-nearest neighbor classifier</vt:lpstr>
      <vt:lpstr>K-nearest neighbor classifier</vt:lpstr>
      <vt:lpstr>Linear classifiers</vt:lpstr>
      <vt:lpstr>Nearest neighbor vs. linear classifiers</vt:lpstr>
      <vt:lpstr>Support vector machines</vt:lpstr>
      <vt:lpstr>Support vector machines</vt:lpstr>
      <vt:lpstr>Finding the maximum margin hyperplane</vt:lpstr>
      <vt:lpstr>SVM parameter learning</vt:lpstr>
      <vt:lpstr>SVM parameter learning</vt:lpstr>
      <vt:lpstr>Nonlinear SVMs</vt:lpstr>
      <vt:lpstr>Nonlinear SVMs</vt:lpstr>
      <vt:lpstr>The kernel trick</vt:lpstr>
      <vt:lpstr>The kernel trick</vt:lpstr>
      <vt:lpstr>The kernel trick</vt:lpstr>
      <vt:lpstr>Polynomial kernel:</vt:lpstr>
      <vt:lpstr>Gaussian kernel</vt:lpstr>
      <vt:lpstr>Gaussian kernel</vt:lpstr>
      <vt:lpstr>Kernels for histograms</vt:lpstr>
      <vt:lpstr>SVMs: Pros and cons</vt:lpstr>
      <vt:lpstr>Generalization</vt:lpstr>
      <vt:lpstr>Diagnosing generalization ability</vt:lpstr>
      <vt:lpstr>Underfitting and overfitting</vt:lpstr>
      <vt:lpstr>Effect of training set size</vt:lpstr>
      <vt:lpstr>Validation</vt:lpstr>
      <vt:lpstr>Homework</vt:lpstr>
    </vt:vector>
  </TitlesOfParts>
  <Company>New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ICCV 2005 Beijing, Short Course, Oct 15</dc:title>
  <dc:creator>Rob Fergus</dc:creator>
  <cp:lastModifiedBy>gaosheeis@gmail.com</cp:lastModifiedBy>
  <cp:revision>286</cp:revision>
  <cp:lastPrinted>2016-04-07T14:18:24Z</cp:lastPrinted>
  <dcterms:created xsi:type="dcterms:W3CDTF">2005-10-15T04:03:13Z</dcterms:created>
  <dcterms:modified xsi:type="dcterms:W3CDTF">2020-03-14T14:04:19Z</dcterms:modified>
</cp:coreProperties>
</file>